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2" r:id="rId7"/>
    <p:sldId id="263" r:id="rId8"/>
    <p:sldId id="264" r:id="rId9"/>
    <p:sldId id="265" r:id="rId10"/>
    <p:sldId id="266" r:id="rId11"/>
    <p:sldId id="261"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5"/>
    <p:restoredTop sz="86944"/>
  </p:normalViewPr>
  <p:slideViewPr>
    <p:cSldViewPr snapToGrid="0">
      <p:cViewPr varScale="1">
        <p:scale>
          <a:sx n="139" d="100"/>
          <a:sy n="139" d="100"/>
        </p:scale>
        <p:origin x="1424" y="176"/>
      </p:cViewPr>
      <p:guideLst>
        <p:guide orient="horz" pos="1620"/>
        <p:guide pos="2880"/>
      </p:guideLst>
    </p:cSldViewPr>
  </p:slideViewPr>
  <p:outlineViewPr>
    <p:cViewPr>
      <p:scale>
        <a:sx n="33" d="100"/>
        <a:sy n="33" d="100"/>
      </p:scale>
      <p:origin x="0" y="-90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7383b8c5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7383b8c5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800" b="0" i="0" u="none" strike="noStrike" dirty="0">
                <a:solidFill>
                  <a:srgbClr val="000000"/>
                </a:solidFill>
                <a:effectLst/>
                <a:latin typeface="Arial" panose="020B0604020202020204" pitchFamily="34" charset="0"/>
              </a:rPr>
              <a:t>I used accuracy, recall, F1-score, and a confusion matrix to see how well the model worked.</a:t>
            </a:r>
          </a:p>
          <a:p>
            <a:pPr rtl="0"/>
            <a:r>
              <a:rPr lang="en-GB" sz="1800" b="0" i="0" u="none" strike="noStrike" dirty="0">
                <a:solidFill>
                  <a:srgbClr val="000000"/>
                </a:solidFill>
                <a:effectLst/>
                <a:latin typeface="Arial" panose="020B0604020202020204" pitchFamily="34" charset="0"/>
              </a:rPr>
              <a:t>Most of the time, it could tell if there was a turning point or not, and the confusion matrix shows only a few mistakes.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dirty="0">
                <a:solidFill>
                  <a:srgbClr val="000000"/>
                </a:solidFill>
                <a:effectLst/>
                <a:latin typeface="Arial" panose="020B0604020202020204" pitchFamily="34" charset="0"/>
              </a:rPr>
              <a:t>I also made some visualizations, like feature importance and correlation heatmaps, to see what’s really driving the predictions.</a:t>
            </a:r>
            <a:endParaRPr lang="en-GB" b="0" dirty="0">
              <a:effectLst/>
            </a:endParaRPr>
          </a:p>
          <a:p>
            <a:pPr rtl="0"/>
            <a:endParaRPr lang="en-GB" b="0" dirty="0">
              <a:effectLst/>
            </a:endParaRPr>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7383b8c5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7383b8c5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800" b="0" i="0" u="none" strike="noStrike" dirty="0">
                <a:solidFill>
                  <a:srgbClr val="000000"/>
                </a:solidFill>
                <a:effectLst/>
                <a:latin typeface="Arial" panose="020B0604020202020204" pitchFamily="34" charset="0"/>
              </a:rPr>
              <a:t>When I looked at feature importance</a:t>
            </a:r>
          </a:p>
          <a:p>
            <a:pPr rtl="0"/>
            <a:r>
              <a:rPr lang="en-GB" sz="1800" b="0" i="0" u="none" strike="noStrike" dirty="0">
                <a:solidFill>
                  <a:srgbClr val="000000"/>
                </a:solidFill>
                <a:effectLst/>
                <a:latin typeface="Arial" panose="020B0604020202020204" pitchFamily="34" charset="0"/>
              </a:rPr>
              <a:t> I found that Supply data contributed about 59% to the model,</a:t>
            </a:r>
            <a:endParaRPr lang="en-GB" b="0" dirty="0">
              <a:effectLst/>
            </a:endParaRPr>
          </a:p>
          <a:p>
            <a:pPr rtl="0"/>
            <a:r>
              <a:rPr lang="en-GB" sz="1800" b="0" i="0" u="none" strike="noStrike" dirty="0">
                <a:solidFill>
                  <a:srgbClr val="000000"/>
                </a:solidFill>
                <a:effectLst/>
                <a:latin typeface="Arial" panose="020B0604020202020204" pitchFamily="34" charset="0"/>
              </a:rPr>
              <a:t>Policy data about 31%,</a:t>
            </a:r>
            <a:endParaRPr lang="en-GB" b="0" dirty="0">
              <a:effectLst/>
            </a:endParaRPr>
          </a:p>
          <a:p>
            <a:pPr rtl="0"/>
            <a:r>
              <a:rPr lang="en-GB" sz="1800" b="0" i="0" u="none" strike="noStrike" dirty="0">
                <a:solidFill>
                  <a:srgbClr val="000000"/>
                </a:solidFill>
                <a:effectLst/>
                <a:latin typeface="Arial" panose="020B0604020202020204" pitchFamily="34" charset="0"/>
              </a:rPr>
              <a:t>Inventory data about 1%.</a:t>
            </a:r>
            <a:endParaRPr lang="en-GB" b="0" dirty="0">
              <a:effectLst/>
            </a:endParaRPr>
          </a:p>
          <a:p>
            <a:br>
              <a:rPr lang="en-GB" dirty="0"/>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7383b8c5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7383b8c5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u="none" strike="noStrike" dirty="0">
                <a:solidFill>
                  <a:srgbClr val="000000"/>
                </a:solidFill>
                <a:effectLst/>
                <a:latin typeface="Arial" panose="020B0604020202020204" pitchFamily="34" charset="0"/>
              </a:rPr>
              <a:t>Even though supply and price don’t have a strong direct relationship, supply is still a key feature when the model looks at everything together.</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7383b8c5f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7383b8c5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7383b8c5f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7383b8c5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7383b8c5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7383b8c5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742e067e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742e067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800" b="0" i="0" u="none" strike="noStrike" dirty="0">
                <a:solidFill>
                  <a:srgbClr val="000000"/>
                </a:solidFill>
                <a:effectLst/>
                <a:latin typeface="Arial" panose="020B0604020202020204" pitchFamily="34" charset="0"/>
              </a:rPr>
              <a:t>There are two things I want to do next:</a:t>
            </a:r>
            <a:endParaRPr lang="en-GB" b="0" dirty="0">
              <a:effectLst/>
            </a:endParaRPr>
          </a:p>
          <a:p>
            <a:pPr rtl="0"/>
            <a:r>
              <a:rPr lang="en-GB" sz="1800" b="0" i="0" u="none" strike="noStrike" dirty="0">
                <a:solidFill>
                  <a:srgbClr val="000000"/>
                </a:solidFill>
                <a:effectLst/>
                <a:latin typeface="Arial" panose="020B0604020202020204" pitchFamily="34" charset="0"/>
              </a:rPr>
              <a:t>Use more detailed data: If I can get daily or weekly data instead of monthly, the model might catch more short-term changes.</a:t>
            </a:r>
            <a:endParaRPr lang="en-GB" b="0" dirty="0">
              <a:effectLst/>
            </a:endParaRPr>
          </a:p>
          <a:p>
            <a:pPr rtl="0"/>
            <a:r>
              <a:rPr lang="en-GB" sz="1800" b="0" i="0" u="none" strike="noStrike" dirty="0">
                <a:solidFill>
                  <a:srgbClr val="000000"/>
                </a:solidFill>
                <a:effectLst/>
                <a:latin typeface="Arial" panose="020B0604020202020204" pitchFamily="34" charset="0"/>
              </a:rPr>
              <a:t>Better policy features: I can try to describe other policies in more detail, maybe by looking at the strength or length of each event, or even using text analysis</a:t>
            </a:r>
            <a:br>
              <a:rPr lang="en-GB" dirty="0"/>
            </a:b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742e067e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742e067e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800" b="0" i="0" u="none" strike="noStrike" dirty="0">
                <a:solidFill>
                  <a:srgbClr val="000000"/>
                </a:solidFill>
                <a:effectLst/>
                <a:latin typeface="Arial" panose="020B0604020202020204" pitchFamily="34" charset="0"/>
              </a:rPr>
              <a:t>To sum up</a:t>
            </a:r>
            <a:endParaRPr lang="en-GB" b="0" dirty="0">
              <a:effectLst/>
            </a:endParaRPr>
          </a:p>
          <a:p>
            <a:pPr rtl="0"/>
            <a:r>
              <a:rPr lang="en-GB" sz="1800" b="0" i="0" u="none" strike="noStrike" dirty="0">
                <a:solidFill>
                  <a:srgbClr val="000000"/>
                </a:solidFill>
                <a:effectLst/>
                <a:latin typeface="Arial" panose="020B0604020202020204" pitchFamily="34" charset="0"/>
              </a:rPr>
              <a:t>This project shows that machine learning can predict changes in the oil </a:t>
            </a:r>
            <a:r>
              <a:rPr lang="en-GB" sz="1800" b="0" i="0" u="none" strike="noStrike" dirty="0" err="1">
                <a:solidFill>
                  <a:srgbClr val="000000"/>
                </a:solidFill>
                <a:effectLst/>
                <a:latin typeface="Arial" panose="020B0604020202020204" pitchFamily="34" charset="0"/>
              </a:rPr>
              <a:t>marketThank</a:t>
            </a:r>
            <a:r>
              <a:rPr lang="en-GB" sz="1800" b="0" i="0" u="none" strike="noStrike" dirty="0">
                <a:solidFill>
                  <a:srgbClr val="000000"/>
                </a:solidFill>
                <a:effectLst/>
                <a:latin typeface="Arial" panose="020B0604020202020204" pitchFamily="34" charset="0"/>
              </a:rPr>
              <a:t> you for listening!</a:t>
            </a:r>
            <a:endParaRPr lang="en-GB" b="0" dirty="0">
              <a:effectLst/>
            </a:endParaRPr>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7383b8c5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7383b8c5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800" b="0" i="0" u="none" strike="noStrike" dirty="0">
                <a:solidFill>
                  <a:srgbClr val="000000"/>
                </a:solidFill>
                <a:effectLst/>
                <a:latin typeface="Arial" panose="020B0604020202020204" pitchFamily="34" charset="0"/>
              </a:rPr>
              <a:t>My undergraduate major was geography, and I’ve always been interested in energy. That’s why I chose oil.</a:t>
            </a:r>
            <a:endParaRPr lang="en-GB" b="0" dirty="0">
              <a:effectLst/>
            </a:endParaRPr>
          </a:p>
          <a:p>
            <a:pPr rtl="0"/>
            <a:r>
              <a:rPr lang="en-GB" sz="1800" b="0" i="0" u="none" strike="noStrike" dirty="0">
                <a:solidFill>
                  <a:srgbClr val="000000"/>
                </a:solidFill>
                <a:effectLst/>
                <a:latin typeface="Arial" panose="020B0604020202020204" pitchFamily="34" charset="0"/>
              </a:rPr>
              <a:t>Crude oil is a primary energy source and has a huge impact on the global economy. The oil market is very important, but also very unpredictable. Prices can change a lot because of things like supply, demand, inventory, and OPEC policies.</a:t>
            </a:r>
            <a:endParaRPr lang="en-GB" b="0" dirty="0">
              <a:effectLst/>
            </a:endParaRPr>
          </a:p>
          <a:p>
            <a:pPr rtl="0"/>
            <a:r>
              <a:rPr lang="en-GB" sz="1800" b="0" i="0" u="none" strike="noStrike" dirty="0">
                <a:solidFill>
                  <a:srgbClr val="000000"/>
                </a:solidFill>
                <a:effectLst/>
                <a:latin typeface="Arial" panose="020B0604020202020204" pitchFamily="34" charset="0"/>
              </a:rPr>
              <a:t>If we can predict when the market will change direction—what we call a “turning point”—it can help companies make better decisions.</a:t>
            </a:r>
            <a:endParaRPr lang="en-GB" b="0" dirty="0">
              <a:effectLst/>
            </a:endParaRPr>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7383b8c5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7383b8c5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7383b8c5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7383b8c5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800" b="0" i="0" u="none" strike="noStrike" dirty="0">
                <a:solidFill>
                  <a:srgbClr val="000000"/>
                </a:solidFill>
                <a:effectLst/>
                <a:latin typeface="Arial" panose="020B0604020202020204" pitchFamily="34" charset="0"/>
              </a:rPr>
              <a:t> I collected data on oil supply, US inventory, OPEC policy events</a:t>
            </a:r>
            <a:r>
              <a:rPr lang="zh-CN" altLang="en-US" sz="1800" b="0" i="0" u="none" strike="noStrike" dirty="0">
                <a:solidFill>
                  <a:srgbClr val="000000"/>
                </a:solidFill>
                <a:effectLst/>
                <a:latin typeface="Arial" panose="020B0604020202020204" pitchFamily="34" charset="0"/>
              </a:rPr>
              <a:t> </a:t>
            </a:r>
            <a:r>
              <a:rPr lang="en-GB" sz="1100" b="0" i="0" u="none" strike="noStrike" dirty="0">
                <a:solidFill>
                  <a:srgbClr val="000000"/>
                </a:solidFill>
                <a:effectLst/>
                <a:latin typeface="Arial" panose="020B0604020202020204" pitchFamily="34" charset="0"/>
              </a:rPr>
              <a:t>and WTI price</a:t>
            </a:r>
            <a:endParaRPr lang="en-GB" b="0" dirty="0">
              <a:effectLst/>
            </a:endParaRPr>
          </a:p>
          <a:p>
            <a:pPr rtl="0"/>
            <a:r>
              <a:rPr lang="en-GB" sz="1800" b="0" i="0" u="none" strike="noStrike" dirty="0">
                <a:solidFill>
                  <a:srgbClr val="000000"/>
                </a:solidFill>
                <a:effectLst/>
                <a:latin typeface="Arial" panose="020B0604020202020204" pitchFamily="34" charset="0"/>
              </a:rPr>
              <a:t>For the EIA data, I only used commercial crude oil inventory, not the strategic reserves.</a:t>
            </a:r>
            <a:endParaRPr lang="en-GB" b="0" dirty="0">
              <a:effectLst/>
            </a:endParaRPr>
          </a:p>
          <a:p>
            <a:pPr rtl="0"/>
            <a:r>
              <a:rPr lang="en-GB" sz="1800" b="0" i="0" u="none" strike="noStrike" dirty="0">
                <a:solidFill>
                  <a:srgbClr val="000000"/>
                </a:solidFill>
                <a:effectLst/>
                <a:latin typeface="Arial" panose="020B0604020202020204" pitchFamily="34" charset="0"/>
              </a:rPr>
              <a:t>For OPEC, I divided policy events into seven types, like meeting, cut, maintain, and so on, and turned them into features.</a:t>
            </a:r>
            <a:endParaRPr lang="en-GB" b="0" dirty="0">
              <a:effectLst/>
            </a:endParaRPr>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7383b8c5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7383b8c5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800" b="0" i="0" u="none" strike="noStrike" dirty="0">
                <a:solidFill>
                  <a:srgbClr val="000000"/>
                </a:solidFill>
                <a:effectLst/>
                <a:latin typeface="Arial" panose="020B0604020202020204" pitchFamily="34" charset="0"/>
              </a:rPr>
              <a:t>All the data was aligned to a monthly frequency, using month-end values for consistency, and the time range is from 2002 to 2024.</a:t>
            </a:r>
            <a:endParaRPr lang="en-GB" b="0" dirty="0">
              <a:effectLst/>
            </a:endParaRPr>
          </a:p>
          <a:p>
            <a:pPr rtl="0"/>
            <a:r>
              <a:rPr lang="en-GB" sz="1100" b="0" i="0" u="none" strike="noStrike" dirty="0">
                <a:solidFill>
                  <a:srgbClr val="000000"/>
                </a:solidFill>
                <a:effectLst/>
                <a:latin typeface="Arial" panose="020B0604020202020204" pitchFamily="34" charset="0"/>
              </a:rPr>
              <a:t>I also created new features</a:t>
            </a:r>
            <a:r>
              <a:rPr lang="zh-CN" altLang="en-US" sz="1100" b="0" i="0" u="none" strike="noStrike" dirty="0">
                <a:solidFill>
                  <a:srgbClr val="000000"/>
                </a:solidFill>
                <a:effectLst/>
                <a:latin typeface="Arial" panose="020B0604020202020204" pitchFamily="34" charset="0"/>
              </a:rPr>
              <a:t> </a:t>
            </a:r>
            <a:r>
              <a:rPr lang="en-GB" sz="1100" b="0" i="0" u="none" strike="noStrike" dirty="0">
                <a:solidFill>
                  <a:srgbClr val="000000"/>
                </a:solidFill>
                <a:effectLst/>
                <a:latin typeface="Arial" panose="020B0604020202020204" pitchFamily="34" charset="0"/>
              </a:rPr>
              <a:t>,</a:t>
            </a:r>
            <a:r>
              <a:rPr lang="zh-CN" altLang="en-US" sz="1100" b="0" i="0" u="none" strike="noStrike" dirty="0">
                <a:solidFill>
                  <a:srgbClr val="000000"/>
                </a:solidFill>
                <a:effectLst/>
                <a:latin typeface="Arial" panose="020B0604020202020204" pitchFamily="34" charset="0"/>
              </a:rPr>
              <a:t> </a:t>
            </a:r>
            <a:r>
              <a:rPr lang="en-GB" sz="1100" b="0" i="0" u="none" strike="noStrike" dirty="0">
                <a:solidFill>
                  <a:srgbClr val="000000"/>
                </a:solidFill>
                <a:effectLst/>
                <a:latin typeface="Arial" panose="020B0604020202020204" pitchFamily="34" charset="0"/>
              </a:rPr>
              <a:t>like</a:t>
            </a:r>
            <a:r>
              <a:rPr lang="zh-CN" altLang="en-US" sz="1100" b="0" i="0" u="none" strike="noStrike" dirty="0">
                <a:solidFill>
                  <a:srgbClr val="000000"/>
                </a:solidFill>
                <a:effectLst/>
                <a:latin typeface="Arial" panose="020B0604020202020204" pitchFamily="34" charset="0"/>
              </a:rPr>
              <a:t> </a:t>
            </a:r>
            <a:r>
              <a:rPr lang="en-US" altLang="zh-CN" sz="1100" b="0" i="0" u="none" strike="noStrike" dirty="0">
                <a:solidFill>
                  <a:srgbClr val="000000"/>
                </a:solidFill>
                <a:effectLst/>
                <a:latin typeface="Arial" panose="020B0604020202020204" pitchFamily="34" charset="0"/>
              </a:rPr>
              <a:t>moving</a:t>
            </a:r>
            <a:r>
              <a:rPr lang="zh-CN" altLang="en-US" sz="1100" b="0" i="0" u="none" strike="noStrike" dirty="0">
                <a:solidFill>
                  <a:srgbClr val="000000"/>
                </a:solidFill>
                <a:effectLst/>
                <a:latin typeface="Arial" panose="020B0604020202020204" pitchFamily="34" charset="0"/>
              </a:rPr>
              <a:t> </a:t>
            </a:r>
            <a:r>
              <a:rPr lang="en-US" altLang="zh-CN" sz="1100" b="0" i="0" u="none" strike="noStrike" dirty="0">
                <a:solidFill>
                  <a:srgbClr val="000000"/>
                </a:solidFill>
                <a:effectLst/>
                <a:latin typeface="Arial" panose="020B0604020202020204" pitchFamily="34" charset="0"/>
              </a:rPr>
              <a:t>average</a:t>
            </a:r>
            <a:r>
              <a:rPr lang="zh-CN" altLang="en-US" sz="1100" b="0" i="0" u="none" strike="noStrike" dirty="0">
                <a:solidFill>
                  <a:srgbClr val="000000"/>
                </a:solidFill>
                <a:effectLst/>
                <a:latin typeface="Arial" panose="020B0604020202020204" pitchFamily="34" charset="0"/>
              </a:rPr>
              <a:t>、</a:t>
            </a:r>
            <a:r>
              <a:rPr lang="en-GB" b="0" i="0" dirty="0">
                <a:solidFill>
                  <a:srgbClr val="D8DEE9"/>
                </a:solidFill>
                <a:effectLst/>
                <a:latin typeface="-apple-system"/>
              </a:rPr>
              <a:t>lagged features</a:t>
            </a:r>
            <a:r>
              <a:rPr lang="en-GB" sz="1100" b="0" i="0" u="none" strike="noStrike" dirty="0">
                <a:solidFill>
                  <a:srgbClr val="000000"/>
                </a:solidFill>
                <a:effectLst/>
                <a:latin typeface="Arial" panose="020B0604020202020204" pitchFamily="34" charset="0"/>
              </a:rPr>
              <a:t> to help the model learn better.</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7383b8c5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7383b8c5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800" b="0" i="0" u="none" strike="noStrike" dirty="0">
                <a:solidFill>
                  <a:srgbClr val="000000"/>
                </a:solidFill>
                <a:effectLst/>
                <a:latin typeface="Arial" panose="020B0604020202020204" pitchFamily="34" charset="0"/>
              </a:rPr>
              <a:t>I tried four different models, and the final one—a Random Forest—worked best.</a:t>
            </a:r>
            <a:endParaRPr lang="en-GB" b="0" dirty="0">
              <a:effectLst/>
            </a:endParaRPr>
          </a:p>
          <a:p>
            <a:pPr rtl="0"/>
            <a:r>
              <a:rPr lang="en-GB" sz="1800" b="0" i="0" u="none" strike="noStrike" dirty="0">
                <a:solidFill>
                  <a:srgbClr val="000000"/>
                </a:solidFill>
                <a:effectLst/>
                <a:latin typeface="Arial" panose="020B0604020202020204" pitchFamily="34" charset="0"/>
              </a:rPr>
              <a:t>Random Forest is good at finding patterns in complex data, especially when there are many features and non-linear relationships.</a:t>
            </a:r>
            <a:endParaRPr lang="en-GB" b="0" dirty="0">
              <a:effectLst/>
            </a:endParaRPr>
          </a:p>
          <a:p>
            <a:pPr rtl="0"/>
            <a:r>
              <a:rPr lang="en-GB" sz="1800" b="0" i="0" u="none" strike="noStrike" dirty="0">
                <a:solidFill>
                  <a:srgbClr val="000000"/>
                </a:solidFill>
                <a:effectLst/>
                <a:latin typeface="Arial" panose="020B0604020202020204" pitchFamily="34" charset="0"/>
              </a:rPr>
              <a:t>I split the data by time: 80% for training, 20% for testing, to make it more realistic.</a:t>
            </a:r>
            <a:br>
              <a:rPr lang="en-GB"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7383b8c5f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7383b8c5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7383b8c5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7383b8c5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800" b="0" i="0" u="none" strike="noStrike" dirty="0">
                <a:solidFill>
                  <a:srgbClr val="000000"/>
                </a:solidFill>
                <a:effectLst/>
                <a:latin typeface="Arial" panose="020B0604020202020204" pitchFamily="34" charset="0"/>
              </a:rPr>
              <a:t>The model’s job was to predict if each time point is a turning point or not.</a:t>
            </a:r>
            <a:endParaRPr lang="en-GB" b="0" dirty="0">
              <a:effectLst/>
            </a:endParaRPr>
          </a:p>
          <a:p>
            <a:pPr rtl="0"/>
            <a:r>
              <a:rPr lang="en-GB" sz="1800" b="0" i="0" u="none" strike="noStrike" dirty="0">
                <a:solidFill>
                  <a:srgbClr val="000000"/>
                </a:solidFill>
                <a:effectLst/>
                <a:latin typeface="Arial" panose="020B0604020202020204" pitchFamily="34" charset="0"/>
              </a:rPr>
              <a:t>A turning point is when the oil supply changes direction, either a peak or a valley. I marked these as 1 for turning point, and 0 for not a turning point.</a:t>
            </a:r>
            <a:endParaRPr lang="en-GB" b="0" dirty="0">
              <a:effectLst/>
            </a:endParaRPr>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7383b8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7383b8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800" b="0" i="0" u="none" strike="noStrike" dirty="0">
                <a:solidFill>
                  <a:srgbClr val="000000"/>
                </a:solidFill>
                <a:effectLst/>
                <a:latin typeface="Arial" panose="020B0604020202020204" pitchFamily="34" charset="0"/>
              </a:rPr>
              <a:t>The model got about 82% accuracy on the test set</a:t>
            </a:r>
            <a:r>
              <a:rPr lang="en-US" altLang="zh-CN" sz="1800" b="0" i="0" u="none" strike="noStrike" dirty="0">
                <a:solidFill>
                  <a:srgbClr val="000000"/>
                </a:solidFill>
                <a:effectLst/>
                <a:latin typeface="Arial" panose="020B0604020202020204" pitchFamily="34" charset="0"/>
              </a:rPr>
              <a:t>. You can see these predicted turning points.</a:t>
            </a:r>
            <a:br>
              <a:rPr lang="en-GB" dirty="0"/>
            </a:b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700"/>
              <a:buNone/>
              <a:defRPr sz="3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55600">
              <a:spcBef>
                <a:spcPts val="0"/>
              </a:spcBef>
              <a:spcAft>
                <a:spcPts val="0"/>
              </a:spcAft>
              <a:buSzPts val="2000"/>
              <a:buChar char="●"/>
              <a:defRPr sz="20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700"/>
              <a:buNone/>
              <a:defRPr sz="3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3700"/>
              <a:buNone/>
              <a:defRPr sz="3700">
                <a:solidFill>
                  <a:schemeClr val="lt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Char char="●"/>
              <a:defRPr sz="1800">
                <a:solidFill>
                  <a:schemeClr val="lt1"/>
                </a:solidFill>
              </a:defRPr>
            </a:lvl1pPr>
            <a:lvl2pPr marL="914400" lvl="1" indent="-317500">
              <a:lnSpc>
                <a:spcPct val="115000"/>
              </a:lnSpc>
              <a:spcBef>
                <a:spcPts val="0"/>
              </a:spcBef>
              <a:spcAft>
                <a:spcPts val="0"/>
              </a:spcAft>
              <a:buClr>
                <a:schemeClr val="lt1"/>
              </a:buClr>
              <a:buSzPts val="1400"/>
              <a:buChar char="○"/>
              <a:defRPr>
                <a:solidFill>
                  <a:schemeClr val="lt1"/>
                </a:solidFill>
              </a:defRPr>
            </a:lvl2pPr>
            <a:lvl3pPr marL="1371600" lvl="2" indent="-317500">
              <a:lnSpc>
                <a:spcPct val="115000"/>
              </a:lnSpc>
              <a:spcBef>
                <a:spcPts val="0"/>
              </a:spcBef>
              <a:spcAft>
                <a:spcPts val="0"/>
              </a:spcAft>
              <a:buClr>
                <a:schemeClr val="lt1"/>
              </a:buClr>
              <a:buSzPts val="1400"/>
              <a:buChar char="■"/>
              <a:defRPr>
                <a:solidFill>
                  <a:schemeClr val="lt1"/>
                </a:solidFill>
              </a:defRPr>
            </a:lvl3pPr>
            <a:lvl4pPr marL="1828800" lvl="3" indent="-317500">
              <a:lnSpc>
                <a:spcPct val="115000"/>
              </a:lnSpc>
              <a:spcBef>
                <a:spcPts val="0"/>
              </a:spcBef>
              <a:spcAft>
                <a:spcPts val="0"/>
              </a:spcAft>
              <a:buClr>
                <a:schemeClr val="lt1"/>
              </a:buClr>
              <a:buSzPts val="1400"/>
              <a:buChar char="●"/>
              <a:defRPr>
                <a:solidFill>
                  <a:schemeClr val="lt1"/>
                </a:solidFill>
              </a:defRPr>
            </a:lvl4pPr>
            <a:lvl5pPr marL="2286000" lvl="4" indent="-317500">
              <a:lnSpc>
                <a:spcPct val="115000"/>
              </a:lnSpc>
              <a:spcBef>
                <a:spcPts val="0"/>
              </a:spcBef>
              <a:spcAft>
                <a:spcPts val="0"/>
              </a:spcAft>
              <a:buClr>
                <a:schemeClr val="lt1"/>
              </a:buClr>
              <a:buSzPts val="1400"/>
              <a:buChar char="○"/>
              <a:defRPr>
                <a:solidFill>
                  <a:schemeClr val="lt1"/>
                </a:solidFill>
              </a:defRPr>
            </a:lvl5pPr>
            <a:lvl6pPr marL="2743200" lvl="5" indent="-317500">
              <a:lnSpc>
                <a:spcPct val="115000"/>
              </a:lnSpc>
              <a:spcBef>
                <a:spcPts val="0"/>
              </a:spcBef>
              <a:spcAft>
                <a:spcPts val="0"/>
              </a:spcAft>
              <a:buClr>
                <a:schemeClr val="lt1"/>
              </a:buClr>
              <a:buSzPts val="1400"/>
              <a:buChar char="■"/>
              <a:defRPr>
                <a:solidFill>
                  <a:schemeClr val="lt1"/>
                </a:solidFill>
              </a:defRPr>
            </a:lvl6pPr>
            <a:lvl7pPr marL="3200400" lvl="6" indent="-317500">
              <a:lnSpc>
                <a:spcPct val="115000"/>
              </a:lnSpc>
              <a:spcBef>
                <a:spcPts val="0"/>
              </a:spcBef>
              <a:spcAft>
                <a:spcPts val="0"/>
              </a:spcAft>
              <a:buClr>
                <a:schemeClr val="lt1"/>
              </a:buClr>
              <a:buSzPts val="1400"/>
              <a:buChar char="●"/>
              <a:defRPr>
                <a:solidFill>
                  <a:schemeClr val="lt1"/>
                </a:solidFill>
              </a:defRPr>
            </a:lvl7pPr>
            <a:lvl8pPr marL="3657600" lvl="7" indent="-317500">
              <a:lnSpc>
                <a:spcPct val="115000"/>
              </a:lnSpc>
              <a:spcBef>
                <a:spcPts val="0"/>
              </a:spcBef>
              <a:spcAft>
                <a:spcPts val="0"/>
              </a:spcAft>
              <a:buClr>
                <a:schemeClr val="lt1"/>
              </a:buClr>
              <a:buSzPts val="1400"/>
              <a:buChar char="○"/>
              <a:defRPr>
                <a:solidFill>
                  <a:schemeClr val="lt1"/>
                </a:solidFill>
              </a:defRPr>
            </a:lvl8pPr>
            <a:lvl9pPr marL="4114800" lvl="8" indent="-31750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data.nasdaq.com/databases/JODI"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fred.stlouisfed.org/series/DCOILWTICO" TargetMode="External"/><Relationship Id="rId5" Type="http://schemas.openxmlformats.org/officeDocument/2006/relationships/hyperlink" Target="http://www.opec.org" TargetMode="External"/><Relationship Id="rId4" Type="http://schemas.openxmlformats.org/officeDocument/2006/relationships/hyperlink" Target="https://api.eia.gov/v2/petroleum/stoc/wstk/data/%EF%BC%8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6350"/>
            <a:ext cx="9144000" cy="5156200"/>
          </a:xfrm>
          <a:prstGeom prst="rect">
            <a:avLst/>
          </a:prstGeom>
          <a:noFill/>
          <a:ln>
            <a:noFill/>
          </a:ln>
        </p:spPr>
      </p:pic>
      <p:pic>
        <p:nvPicPr>
          <p:cNvPr id="57" name="Google Shape;57;p13"/>
          <p:cNvPicPr preferRelativeResize="0"/>
          <p:nvPr/>
        </p:nvPicPr>
        <p:blipFill>
          <a:blip r:embed="rId4">
            <a:alphaModFix/>
          </a:blip>
          <a:stretch>
            <a:fillRect/>
          </a:stretch>
        </p:blipFill>
        <p:spPr>
          <a:xfrm>
            <a:off x="2690475" y="2796375"/>
            <a:ext cx="6591300" cy="1333500"/>
          </a:xfrm>
          <a:prstGeom prst="rect">
            <a:avLst/>
          </a:prstGeom>
          <a:noFill/>
          <a:ln>
            <a:noFill/>
          </a:ln>
        </p:spPr>
      </p:pic>
      <p:sp>
        <p:nvSpPr>
          <p:cNvPr id="58" name="Google Shape;58;p13"/>
          <p:cNvSpPr txBox="1"/>
          <p:nvPr/>
        </p:nvSpPr>
        <p:spPr>
          <a:xfrm>
            <a:off x="3054825" y="744575"/>
            <a:ext cx="5514300" cy="195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sz="3000" b="1">
                <a:solidFill>
                  <a:schemeClr val="lt1"/>
                </a:solidFill>
              </a:rPr>
              <a:t>A Machine Learning Model </a:t>
            </a:r>
            <a:endParaRPr sz="3000" b="1">
              <a:solidFill>
                <a:schemeClr val="lt1"/>
              </a:solidFill>
            </a:endParaRPr>
          </a:p>
          <a:p>
            <a:pPr marL="0" lvl="0" indent="0" algn="l" rtl="0">
              <a:lnSpc>
                <a:spcPct val="115000"/>
              </a:lnSpc>
              <a:spcBef>
                <a:spcPts val="0"/>
              </a:spcBef>
              <a:spcAft>
                <a:spcPts val="0"/>
              </a:spcAft>
              <a:buNone/>
            </a:pPr>
            <a:r>
              <a:rPr lang="en" sz="3000" b="1">
                <a:solidFill>
                  <a:schemeClr val="lt1"/>
                </a:solidFill>
              </a:rPr>
              <a:t>for Turning Point Prediction </a:t>
            </a:r>
            <a:endParaRPr sz="3000" b="1">
              <a:solidFill>
                <a:schemeClr val="lt1"/>
              </a:solidFill>
            </a:endParaRPr>
          </a:p>
          <a:p>
            <a:pPr marL="0" lvl="0" indent="0" algn="l" rtl="0">
              <a:lnSpc>
                <a:spcPct val="115000"/>
              </a:lnSpc>
              <a:spcBef>
                <a:spcPts val="0"/>
              </a:spcBef>
              <a:spcAft>
                <a:spcPts val="0"/>
              </a:spcAft>
              <a:buNone/>
            </a:pPr>
            <a:r>
              <a:rPr lang="en" sz="3000" b="1">
                <a:solidFill>
                  <a:schemeClr val="lt1"/>
                </a:solidFill>
              </a:rPr>
              <a:t>in the Oil Market</a:t>
            </a:r>
            <a:endParaRPr sz="2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42625" y="41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a:t>
            </a:r>
            <a:endParaRPr dirty="0"/>
          </a:p>
        </p:txBody>
      </p:sp>
      <p:pic>
        <p:nvPicPr>
          <p:cNvPr id="129" name="Google Shape;129;p23" title="supply_prediction_results.png"/>
          <p:cNvPicPr preferRelativeResize="0"/>
          <p:nvPr/>
        </p:nvPicPr>
        <p:blipFill>
          <a:blip r:embed="rId3">
            <a:alphaModFix/>
          </a:blip>
          <a:stretch>
            <a:fillRect/>
          </a:stretch>
        </p:blipFill>
        <p:spPr>
          <a:xfrm>
            <a:off x="392575" y="714101"/>
            <a:ext cx="4179435" cy="2066301"/>
          </a:xfrm>
          <a:prstGeom prst="rect">
            <a:avLst/>
          </a:prstGeom>
          <a:noFill/>
          <a:ln>
            <a:noFill/>
          </a:ln>
        </p:spPr>
      </p:pic>
      <p:sp>
        <p:nvSpPr>
          <p:cNvPr id="130" name="Google Shape;130;p23"/>
          <p:cNvSpPr txBox="1"/>
          <p:nvPr/>
        </p:nvSpPr>
        <p:spPr>
          <a:xfrm>
            <a:off x="1283275" y="2928825"/>
            <a:ext cx="41085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Classification Report:</a:t>
            </a:r>
            <a:endParaRPr sz="1200">
              <a:solidFill>
                <a:schemeClr val="lt1"/>
              </a:solidFill>
            </a:endParaRPr>
          </a:p>
          <a:p>
            <a:pPr marL="0" lvl="0" indent="0" algn="l" rtl="0">
              <a:spcBef>
                <a:spcPts val="0"/>
              </a:spcBef>
              <a:spcAft>
                <a:spcPts val="0"/>
              </a:spcAft>
              <a:buNone/>
            </a:pPr>
            <a:r>
              <a:rPr lang="en" sz="1200">
                <a:solidFill>
                  <a:schemeClr val="lt1"/>
                </a:solidFill>
              </a:rPr>
              <a:t>              precision    recall  f1-score   support</a:t>
            </a:r>
            <a:endParaRPr sz="1200">
              <a:solidFill>
                <a:schemeClr val="lt1"/>
              </a:solidFill>
            </a:endParaRPr>
          </a:p>
          <a:p>
            <a:pPr marL="0" lvl="0" indent="0" algn="l" rtl="0">
              <a:spcBef>
                <a:spcPts val="0"/>
              </a:spcBef>
              <a:spcAft>
                <a:spcPts val="0"/>
              </a:spcAft>
              <a:buNone/>
            </a:pPr>
            <a:endParaRPr sz="1200">
              <a:solidFill>
                <a:schemeClr val="lt1"/>
              </a:solidFill>
            </a:endParaRPr>
          </a:p>
          <a:p>
            <a:pPr marL="0" lvl="0" indent="0" algn="l" rtl="0">
              <a:spcBef>
                <a:spcPts val="0"/>
              </a:spcBef>
              <a:spcAft>
                <a:spcPts val="0"/>
              </a:spcAft>
              <a:buNone/>
            </a:pPr>
            <a:r>
              <a:rPr lang="en" sz="1200">
                <a:solidFill>
                  <a:schemeClr val="lt1"/>
                </a:solidFill>
              </a:rPr>
              <a:t>           0       0.82      0.78      0.80        18</a:t>
            </a:r>
            <a:endParaRPr sz="1200">
              <a:solidFill>
                <a:schemeClr val="lt1"/>
              </a:solidFill>
            </a:endParaRPr>
          </a:p>
          <a:p>
            <a:pPr marL="0" lvl="0" indent="0" algn="l" rtl="0">
              <a:spcBef>
                <a:spcPts val="0"/>
              </a:spcBef>
              <a:spcAft>
                <a:spcPts val="0"/>
              </a:spcAft>
              <a:buNone/>
            </a:pPr>
            <a:r>
              <a:rPr lang="en" sz="1200">
                <a:solidFill>
                  <a:schemeClr val="lt1"/>
                </a:solidFill>
              </a:rPr>
              <a:t>           1       0.81      0.85      0.83        20</a:t>
            </a:r>
            <a:endParaRPr sz="1200">
              <a:solidFill>
                <a:schemeClr val="lt1"/>
              </a:solidFill>
            </a:endParaRPr>
          </a:p>
          <a:p>
            <a:pPr marL="0" lvl="0" indent="0" algn="l" rtl="0">
              <a:spcBef>
                <a:spcPts val="0"/>
              </a:spcBef>
              <a:spcAft>
                <a:spcPts val="0"/>
              </a:spcAft>
              <a:buNone/>
            </a:pPr>
            <a:endParaRPr sz="1200">
              <a:solidFill>
                <a:schemeClr val="lt1"/>
              </a:solidFill>
            </a:endParaRPr>
          </a:p>
          <a:p>
            <a:pPr marL="0" lvl="0" indent="0" algn="l" rtl="0">
              <a:spcBef>
                <a:spcPts val="0"/>
              </a:spcBef>
              <a:spcAft>
                <a:spcPts val="0"/>
              </a:spcAft>
              <a:buNone/>
            </a:pPr>
            <a:r>
              <a:rPr lang="en" sz="1200" b="1">
                <a:solidFill>
                  <a:srgbClr val="FF0000"/>
                </a:solidFill>
              </a:rPr>
              <a:t>    accuracy                  0.82                       38</a:t>
            </a:r>
            <a:endParaRPr sz="1200" b="1">
              <a:solidFill>
                <a:srgbClr val="FF0000"/>
              </a:solidFill>
            </a:endParaRPr>
          </a:p>
          <a:p>
            <a:pPr marL="0" lvl="0" indent="0" algn="l" rtl="0">
              <a:spcBef>
                <a:spcPts val="0"/>
              </a:spcBef>
              <a:spcAft>
                <a:spcPts val="0"/>
              </a:spcAft>
              <a:buNone/>
            </a:pPr>
            <a:r>
              <a:rPr lang="en" sz="1200">
                <a:solidFill>
                  <a:schemeClr val="lt1"/>
                </a:solidFill>
              </a:rPr>
              <a:t>   macro avg       0.82      0.81      0.81        38</a:t>
            </a:r>
            <a:endParaRPr sz="1200">
              <a:solidFill>
                <a:schemeClr val="lt1"/>
              </a:solidFill>
            </a:endParaRPr>
          </a:p>
          <a:p>
            <a:pPr marL="0" lvl="0" indent="0" algn="l" rtl="0">
              <a:spcBef>
                <a:spcPts val="0"/>
              </a:spcBef>
              <a:spcAft>
                <a:spcPts val="0"/>
              </a:spcAft>
              <a:buNone/>
            </a:pPr>
            <a:r>
              <a:rPr lang="en" sz="1200">
                <a:solidFill>
                  <a:schemeClr val="lt1"/>
                </a:solidFill>
              </a:rPr>
              <a:t>weighted avg       0.82      0.82      0.82        38</a:t>
            </a:r>
            <a:endParaRPr sz="1200">
              <a:solidFill>
                <a:schemeClr val="lt1"/>
              </a:solidFill>
            </a:endParaRPr>
          </a:p>
        </p:txBody>
      </p:sp>
      <p:pic>
        <p:nvPicPr>
          <p:cNvPr id="131" name="Google Shape;131;p23" title="confusion_matrix_presentation.png"/>
          <p:cNvPicPr preferRelativeResize="0"/>
          <p:nvPr/>
        </p:nvPicPr>
        <p:blipFill>
          <a:blip r:embed="rId4">
            <a:alphaModFix/>
          </a:blip>
          <a:stretch>
            <a:fillRect/>
          </a:stretch>
        </p:blipFill>
        <p:spPr>
          <a:xfrm>
            <a:off x="5072775" y="603775"/>
            <a:ext cx="2479574" cy="2066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990"/>
              <a:buFont typeface="Arial"/>
              <a:buNone/>
            </a:pPr>
            <a:r>
              <a:rPr lang="en" sz="3600" b="1" dirty="0"/>
              <a:t>Feature Importance</a:t>
            </a:r>
            <a:endParaRPr sz="3600" b="1" dirty="0"/>
          </a:p>
          <a:p>
            <a:pPr marL="0" lvl="0" indent="0" algn="l" rtl="0">
              <a:spcBef>
                <a:spcPts val="1200"/>
              </a:spcBef>
              <a:spcAft>
                <a:spcPts val="0"/>
              </a:spcAft>
              <a:buSzPts val="990"/>
              <a:buNone/>
            </a:pPr>
            <a:endParaRPr sz="3330" dirty="0"/>
          </a:p>
        </p:txBody>
      </p:sp>
      <p:sp>
        <p:nvSpPr>
          <p:cNvPr id="89" name="Google Shape;89;p18"/>
          <p:cNvSpPr txBox="1">
            <a:spLocks noGrp="1"/>
          </p:cNvSpPr>
          <p:nvPr>
            <p:ph type="body" idx="1"/>
          </p:nvPr>
        </p:nvSpPr>
        <p:spPr>
          <a:xfrm>
            <a:off x="6209450" y="1152475"/>
            <a:ext cx="2622900" cy="3416400"/>
          </a:xfrm>
          <a:prstGeom prst="rect">
            <a:avLst/>
          </a:prstGeom>
        </p:spPr>
        <p:txBody>
          <a:bodyPr spcFirstLastPara="1" wrap="square" lIns="91425" tIns="91425" rIns="91425" bIns="91425" anchor="t" anchorCtr="0">
            <a:normAutofit/>
          </a:bodyPr>
          <a:lstStyle/>
          <a:p>
            <a:pPr marL="0" lvl="0" indent="0" algn="l" rtl="0">
              <a:spcBef>
                <a:spcPts val="200"/>
              </a:spcBef>
              <a:spcAft>
                <a:spcPts val="0"/>
              </a:spcAft>
              <a:buNone/>
            </a:pPr>
            <a:r>
              <a:rPr lang="en" sz="1800" dirty="0">
                <a:highlight>
                  <a:srgbClr val="141414"/>
                </a:highlight>
              </a:rPr>
              <a:t>1.Supply Data </a:t>
            </a:r>
            <a:endParaRPr sz="1800" dirty="0">
              <a:highlight>
                <a:srgbClr val="141414"/>
              </a:highlight>
            </a:endParaRPr>
          </a:p>
          <a:p>
            <a:pPr marL="0" lvl="0" indent="0" algn="l" rtl="0">
              <a:spcBef>
                <a:spcPts val="200"/>
              </a:spcBef>
              <a:spcAft>
                <a:spcPts val="0"/>
              </a:spcAft>
              <a:buNone/>
            </a:pPr>
            <a:r>
              <a:rPr lang="en" sz="1800" dirty="0">
                <a:highlight>
                  <a:srgbClr val="141414"/>
                </a:highlight>
              </a:rPr>
              <a:t>(Total:59%)</a:t>
            </a:r>
            <a:endParaRPr sz="1800" dirty="0">
              <a:highlight>
                <a:srgbClr val="141414"/>
              </a:highlight>
            </a:endParaRPr>
          </a:p>
          <a:p>
            <a:pPr marL="0" lvl="0" indent="0" algn="l" rtl="0">
              <a:spcBef>
                <a:spcPts val="200"/>
              </a:spcBef>
              <a:spcAft>
                <a:spcPts val="0"/>
              </a:spcAft>
              <a:buNone/>
            </a:pPr>
            <a:r>
              <a:rPr lang="en" sz="1800" dirty="0">
                <a:highlight>
                  <a:srgbClr val="141414"/>
                </a:highlight>
              </a:rPr>
              <a:t>2.Policy Data </a:t>
            </a:r>
            <a:endParaRPr sz="1800" dirty="0">
              <a:highlight>
                <a:srgbClr val="141414"/>
              </a:highlight>
            </a:endParaRPr>
          </a:p>
          <a:p>
            <a:pPr marL="0" lvl="0" indent="0" algn="l" rtl="0">
              <a:spcBef>
                <a:spcPts val="200"/>
              </a:spcBef>
              <a:spcAft>
                <a:spcPts val="0"/>
              </a:spcAft>
              <a:buNone/>
            </a:pPr>
            <a:r>
              <a:rPr lang="en" sz="1800" dirty="0">
                <a:highlight>
                  <a:srgbClr val="141414"/>
                </a:highlight>
              </a:rPr>
              <a:t>(Total: 31%)</a:t>
            </a:r>
            <a:endParaRPr sz="1800" dirty="0">
              <a:highlight>
                <a:srgbClr val="141414"/>
              </a:highlight>
            </a:endParaRPr>
          </a:p>
          <a:p>
            <a:pPr marL="0" lvl="0" indent="0" algn="l" rtl="0">
              <a:spcBef>
                <a:spcPts val="200"/>
              </a:spcBef>
              <a:spcAft>
                <a:spcPts val="0"/>
              </a:spcAft>
              <a:buNone/>
            </a:pPr>
            <a:r>
              <a:rPr lang="en" sz="1800" dirty="0">
                <a:highlight>
                  <a:srgbClr val="141414"/>
                </a:highlight>
              </a:rPr>
              <a:t>3.Inventory Data</a:t>
            </a:r>
            <a:endParaRPr sz="1800" dirty="0">
              <a:highlight>
                <a:srgbClr val="141414"/>
              </a:highlight>
            </a:endParaRPr>
          </a:p>
          <a:p>
            <a:pPr marL="0" lvl="0" indent="0" algn="l" rtl="0">
              <a:spcBef>
                <a:spcPts val="200"/>
              </a:spcBef>
              <a:spcAft>
                <a:spcPts val="0"/>
              </a:spcAft>
              <a:buNone/>
            </a:pPr>
            <a:r>
              <a:rPr lang="en" sz="1800" dirty="0">
                <a:highlight>
                  <a:srgbClr val="141414"/>
                </a:highlight>
              </a:rPr>
              <a:t> (Total: 1%)</a:t>
            </a:r>
            <a:endParaRPr sz="1800" dirty="0">
              <a:highlight>
                <a:srgbClr val="141414"/>
              </a:highlight>
            </a:endParaRPr>
          </a:p>
          <a:p>
            <a:pPr marL="0" lvl="0" indent="0" algn="l" rtl="0">
              <a:spcBef>
                <a:spcPts val="200"/>
              </a:spcBef>
              <a:spcAft>
                <a:spcPts val="1200"/>
              </a:spcAft>
              <a:buNone/>
            </a:pPr>
            <a:endParaRPr dirty="0"/>
          </a:p>
        </p:txBody>
      </p:sp>
      <p:pic>
        <p:nvPicPr>
          <p:cNvPr id="90" name="Google Shape;90;p18" title="feature_importance_presentation.png"/>
          <p:cNvPicPr preferRelativeResize="0"/>
          <p:nvPr/>
        </p:nvPicPr>
        <p:blipFill>
          <a:blip r:embed="rId3">
            <a:alphaModFix/>
          </a:blip>
          <a:stretch>
            <a:fillRect/>
          </a:stretch>
        </p:blipFill>
        <p:spPr>
          <a:xfrm>
            <a:off x="152400" y="1170125"/>
            <a:ext cx="5458538" cy="3820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137" name="Google Shape;137;p24"/>
          <p:cNvSpPr txBox="1">
            <a:spLocks noGrp="1"/>
          </p:cNvSpPr>
          <p:nvPr>
            <p:ph type="body" idx="1"/>
          </p:nvPr>
        </p:nvSpPr>
        <p:spPr>
          <a:xfrm>
            <a:off x="5702350" y="1152475"/>
            <a:ext cx="31299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300" dirty="0"/>
              <a:t>The strong negative correlation between US crude oil inventory levels and WTI price is the most noteworthy feature relationship.</a:t>
            </a:r>
            <a:endParaRPr sz="1700" dirty="0"/>
          </a:p>
          <a:p>
            <a:pPr marL="0" lvl="0" indent="0" algn="l" rtl="0">
              <a:spcBef>
                <a:spcPts val="0"/>
              </a:spcBef>
              <a:spcAft>
                <a:spcPts val="1200"/>
              </a:spcAft>
              <a:buNone/>
            </a:pPr>
            <a:endParaRPr dirty="0"/>
          </a:p>
        </p:txBody>
      </p:sp>
      <p:pic>
        <p:nvPicPr>
          <p:cNvPr id="138" name="Google Shape;138;p24" title="correlation_heatmap.png"/>
          <p:cNvPicPr preferRelativeResize="0"/>
          <p:nvPr/>
        </p:nvPicPr>
        <p:blipFill>
          <a:blip r:embed="rId3">
            <a:alphaModFix/>
          </a:blip>
          <a:stretch>
            <a:fillRect/>
          </a:stretch>
        </p:blipFill>
        <p:spPr>
          <a:xfrm>
            <a:off x="406200" y="765850"/>
            <a:ext cx="4874451" cy="3249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63325" y="124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Model 1</a:t>
            </a:r>
            <a:endParaRPr dirty="0"/>
          </a:p>
        </p:txBody>
      </p:sp>
      <p:pic>
        <p:nvPicPr>
          <p:cNvPr id="144" name="Google Shape;144;p25" title="Screenshot 2025-05-10 at 21.11.06.png"/>
          <p:cNvPicPr preferRelativeResize="0"/>
          <p:nvPr/>
        </p:nvPicPr>
        <p:blipFill>
          <a:blip r:embed="rId3">
            <a:alphaModFix/>
          </a:blip>
          <a:stretch>
            <a:fillRect/>
          </a:stretch>
        </p:blipFill>
        <p:spPr>
          <a:xfrm>
            <a:off x="152400" y="849325"/>
            <a:ext cx="3638517" cy="4141777"/>
          </a:xfrm>
          <a:prstGeom prst="rect">
            <a:avLst/>
          </a:prstGeom>
          <a:noFill/>
          <a:ln>
            <a:noFill/>
          </a:ln>
        </p:spPr>
      </p:pic>
      <p:sp>
        <p:nvSpPr>
          <p:cNvPr id="145" name="Google Shape;145;p25"/>
          <p:cNvSpPr txBox="1"/>
          <p:nvPr/>
        </p:nvSpPr>
        <p:spPr>
          <a:xfrm>
            <a:off x="4087900" y="186975"/>
            <a:ext cx="47814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D8DEE9"/>
              </a:solidFill>
              <a:highlight>
                <a:srgbClr val="141414"/>
              </a:highlight>
            </a:endParaRPr>
          </a:p>
          <a:p>
            <a:pPr marL="0" lvl="0" indent="0" algn="l" rtl="0">
              <a:spcBef>
                <a:spcPts val="0"/>
              </a:spcBef>
              <a:spcAft>
                <a:spcPts val="0"/>
              </a:spcAft>
              <a:buNone/>
            </a:pPr>
            <a:r>
              <a:rPr lang="en" sz="1800">
                <a:solidFill>
                  <a:srgbClr val="D8DEE9"/>
                </a:solidFill>
                <a:highlight>
                  <a:srgbClr val="141414"/>
                </a:highlight>
              </a:rPr>
              <a:t>it </a:t>
            </a:r>
            <a:r>
              <a:rPr lang="en" sz="1800" b="1">
                <a:solidFill>
                  <a:srgbClr val="FF0000"/>
                </a:solidFill>
                <a:highlight>
                  <a:srgbClr val="141414"/>
                </a:highlight>
              </a:rPr>
              <a:t>defines basic features</a:t>
            </a:r>
            <a:r>
              <a:rPr lang="en" sz="1800">
                <a:solidFill>
                  <a:srgbClr val="D8DEE9"/>
                </a:solidFill>
                <a:highlight>
                  <a:srgbClr val="141414"/>
                </a:highlight>
              </a:rPr>
              <a:t>, then performs data cleaning and preparation, followed by an </a:t>
            </a:r>
            <a:r>
              <a:rPr lang="en" sz="1800">
                <a:solidFill>
                  <a:srgbClr val="FF0000"/>
                </a:solidFill>
                <a:highlight>
                  <a:srgbClr val="141414"/>
                </a:highlight>
              </a:rPr>
              <a:t>80/20 train-test split</a:t>
            </a:r>
            <a:r>
              <a:rPr lang="en" sz="1800">
                <a:solidFill>
                  <a:srgbClr val="D8DEE9"/>
                </a:solidFill>
                <a:highlight>
                  <a:srgbClr val="141414"/>
                </a:highlight>
              </a:rPr>
              <a:t> in chronological order, trains the model using </a:t>
            </a:r>
            <a:r>
              <a:rPr lang="en" sz="1800">
                <a:solidFill>
                  <a:srgbClr val="FF0000"/>
                </a:solidFill>
                <a:highlight>
                  <a:srgbClr val="141414"/>
                </a:highlight>
              </a:rPr>
              <a:t>RandomForestClassifier,</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63325" y="124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Model 2</a:t>
            </a:r>
            <a:endParaRPr dirty="0"/>
          </a:p>
        </p:txBody>
      </p:sp>
      <p:sp>
        <p:nvSpPr>
          <p:cNvPr id="151" name="Google Shape;151;p26"/>
          <p:cNvSpPr txBox="1"/>
          <p:nvPr/>
        </p:nvSpPr>
        <p:spPr>
          <a:xfrm>
            <a:off x="4853700" y="910725"/>
            <a:ext cx="3880800" cy="178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00"/>
              </a:spcBef>
              <a:spcAft>
                <a:spcPts val="0"/>
              </a:spcAft>
              <a:buNone/>
            </a:pPr>
            <a:r>
              <a:rPr lang="en" sz="1800">
                <a:solidFill>
                  <a:srgbClr val="D8DEE9"/>
                </a:solidFill>
                <a:highlight>
                  <a:srgbClr val="141414"/>
                </a:highlight>
              </a:rPr>
              <a:t>Add inventory-related features</a:t>
            </a:r>
            <a:endParaRPr sz="1800">
              <a:solidFill>
                <a:srgbClr val="D8DEE9"/>
              </a:solidFill>
              <a:highlight>
                <a:srgbClr val="141414"/>
              </a:highlight>
            </a:endParaRPr>
          </a:p>
          <a:p>
            <a:pPr marL="0" lvl="0" indent="0" algn="l" rtl="0">
              <a:lnSpc>
                <a:spcPct val="115000"/>
              </a:lnSpc>
              <a:spcBef>
                <a:spcPts val="200"/>
              </a:spcBef>
              <a:spcAft>
                <a:spcPts val="0"/>
              </a:spcAft>
              <a:buNone/>
            </a:pPr>
            <a:endParaRPr sz="1800">
              <a:solidFill>
                <a:srgbClr val="D8DEE9"/>
              </a:solidFill>
              <a:highlight>
                <a:srgbClr val="141414"/>
              </a:highlight>
            </a:endParaRPr>
          </a:p>
          <a:p>
            <a:pPr marL="0" lvl="0" indent="0" algn="l" rtl="0">
              <a:lnSpc>
                <a:spcPct val="115000"/>
              </a:lnSpc>
              <a:spcBef>
                <a:spcPts val="200"/>
              </a:spcBef>
              <a:spcAft>
                <a:spcPts val="0"/>
              </a:spcAft>
              <a:buNone/>
            </a:pPr>
            <a:r>
              <a:rPr lang="en" sz="1800">
                <a:solidFill>
                  <a:srgbClr val="D8DEE9"/>
                </a:solidFill>
                <a:highlight>
                  <a:srgbClr val="141414"/>
                </a:highlight>
              </a:rPr>
              <a:t>Enhanced feature engineering</a:t>
            </a:r>
            <a:endParaRPr sz="1800">
              <a:solidFill>
                <a:srgbClr val="D8DEE9"/>
              </a:solidFill>
              <a:highlight>
                <a:srgbClr val="141414"/>
              </a:highlight>
            </a:endParaRPr>
          </a:p>
          <a:p>
            <a:pPr marL="457200" lvl="0" indent="0" algn="l" rtl="0">
              <a:lnSpc>
                <a:spcPct val="115000"/>
              </a:lnSpc>
              <a:spcBef>
                <a:spcPts val="200"/>
              </a:spcBef>
              <a:spcAft>
                <a:spcPts val="0"/>
              </a:spcAft>
              <a:buNone/>
            </a:pPr>
            <a:endParaRPr sz="1000">
              <a:solidFill>
                <a:srgbClr val="D8DEE9"/>
              </a:solidFill>
              <a:highlight>
                <a:srgbClr val="141414"/>
              </a:highlight>
            </a:endParaRPr>
          </a:p>
          <a:p>
            <a:pPr marL="0" lvl="0" indent="0" algn="l" rtl="0">
              <a:spcBef>
                <a:spcPts val="200"/>
              </a:spcBef>
              <a:spcAft>
                <a:spcPts val="0"/>
              </a:spcAft>
              <a:buNone/>
            </a:pPr>
            <a:endParaRPr sz="1000">
              <a:solidFill>
                <a:srgbClr val="D8DEE9"/>
              </a:solidFill>
              <a:highlight>
                <a:srgbClr val="141414"/>
              </a:highlight>
            </a:endParaRPr>
          </a:p>
          <a:p>
            <a:pPr marL="0" lvl="0" indent="0" algn="l" rtl="0">
              <a:spcBef>
                <a:spcPts val="0"/>
              </a:spcBef>
              <a:spcAft>
                <a:spcPts val="0"/>
              </a:spcAft>
              <a:buNone/>
            </a:pPr>
            <a:endParaRPr/>
          </a:p>
        </p:txBody>
      </p:sp>
      <p:pic>
        <p:nvPicPr>
          <p:cNvPr id="152" name="Google Shape;152;p26" title="Screenshot 2025-05-10 at 21.26.37.png"/>
          <p:cNvPicPr preferRelativeResize="0"/>
          <p:nvPr/>
        </p:nvPicPr>
        <p:blipFill>
          <a:blip r:embed="rId3">
            <a:alphaModFix/>
          </a:blip>
          <a:stretch>
            <a:fillRect/>
          </a:stretch>
        </p:blipFill>
        <p:spPr>
          <a:xfrm>
            <a:off x="700900" y="849325"/>
            <a:ext cx="3638517" cy="41417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63325" y="124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Model 3</a:t>
            </a:r>
            <a:endParaRPr dirty="0"/>
          </a:p>
        </p:txBody>
      </p:sp>
      <p:sp>
        <p:nvSpPr>
          <p:cNvPr id="158" name="Google Shape;158;p27"/>
          <p:cNvSpPr txBox="1"/>
          <p:nvPr/>
        </p:nvSpPr>
        <p:spPr>
          <a:xfrm>
            <a:off x="4812325" y="931425"/>
            <a:ext cx="3529200" cy="170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00"/>
              </a:spcBef>
              <a:spcAft>
                <a:spcPts val="0"/>
              </a:spcAft>
              <a:buNone/>
            </a:pPr>
            <a:r>
              <a:rPr lang="en" sz="1800">
                <a:solidFill>
                  <a:srgbClr val="D8DEE9"/>
                </a:solidFill>
                <a:highlight>
                  <a:srgbClr val="141414"/>
                </a:highlight>
              </a:rPr>
              <a:t>Add Opec features</a:t>
            </a:r>
            <a:endParaRPr sz="1800">
              <a:solidFill>
                <a:srgbClr val="D8DEE9"/>
              </a:solidFill>
              <a:highlight>
                <a:srgbClr val="141414"/>
              </a:highlight>
            </a:endParaRPr>
          </a:p>
          <a:p>
            <a:pPr marL="0" lvl="0" indent="0" algn="l" rtl="0">
              <a:lnSpc>
                <a:spcPct val="115000"/>
              </a:lnSpc>
              <a:spcBef>
                <a:spcPts val="200"/>
              </a:spcBef>
              <a:spcAft>
                <a:spcPts val="0"/>
              </a:spcAft>
              <a:buNone/>
            </a:pPr>
            <a:r>
              <a:rPr lang="en" sz="1000">
                <a:solidFill>
                  <a:srgbClr val="D8DEE9"/>
                </a:solidFill>
                <a:highlight>
                  <a:srgbClr val="141414"/>
                </a:highlight>
              </a:rPr>
              <a:t>Here, the OPEC policy events are divided into seven categories: meeting, cut, maintain, no_agreement, extend, increase, and no_event.</a:t>
            </a:r>
            <a:endParaRPr sz="1800">
              <a:solidFill>
                <a:srgbClr val="D8DEE9"/>
              </a:solidFill>
              <a:highlight>
                <a:srgbClr val="141414"/>
              </a:highlight>
            </a:endParaRPr>
          </a:p>
          <a:p>
            <a:pPr marL="0" lvl="0" indent="0" algn="l" rtl="0">
              <a:lnSpc>
                <a:spcPct val="115000"/>
              </a:lnSpc>
              <a:spcBef>
                <a:spcPts val="200"/>
              </a:spcBef>
              <a:spcAft>
                <a:spcPts val="0"/>
              </a:spcAft>
              <a:buNone/>
            </a:pPr>
            <a:endParaRPr sz="1800">
              <a:solidFill>
                <a:srgbClr val="D8DEE9"/>
              </a:solidFill>
              <a:highlight>
                <a:srgbClr val="141414"/>
              </a:highlight>
            </a:endParaRPr>
          </a:p>
          <a:p>
            <a:pPr marL="0" lvl="0" indent="0" algn="l" rtl="0">
              <a:lnSpc>
                <a:spcPct val="115000"/>
              </a:lnSpc>
              <a:spcBef>
                <a:spcPts val="200"/>
              </a:spcBef>
              <a:spcAft>
                <a:spcPts val="200"/>
              </a:spcAft>
              <a:buNone/>
            </a:pPr>
            <a:r>
              <a:rPr lang="en" sz="1800">
                <a:solidFill>
                  <a:srgbClr val="D8DEE9"/>
                </a:solidFill>
                <a:highlight>
                  <a:srgbClr val="141414"/>
                </a:highlight>
              </a:rPr>
              <a:t>Enhanced feature engineering</a:t>
            </a:r>
            <a:endParaRPr/>
          </a:p>
        </p:txBody>
      </p:sp>
      <p:pic>
        <p:nvPicPr>
          <p:cNvPr id="159" name="Google Shape;159;p27" title="Screenshot 2025-05-10 at 22.58.18.png"/>
          <p:cNvPicPr preferRelativeResize="0"/>
          <p:nvPr/>
        </p:nvPicPr>
        <p:blipFill>
          <a:blip r:embed="rId3">
            <a:alphaModFix/>
          </a:blip>
          <a:stretch>
            <a:fillRect/>
          </a:stretch>
        </p:blipFill>
        <p:spPr>
          <a:xfrm>
            <a:off x="297275" y="776875"/>
            <a:ext cx="3881470" cy="41417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3600" dirty="0">
                <a:solidFill>
                  <a:srgbClr val="D8DEE9"/>
                </a:solidFill>
                <a:highlight>
                  <a:srgbClr val="141414"/>
                </a:highlight>
              </a:rPr>
              <a:t>Further improvements </a:t>
            </a:r>
            <a:endParaRPr sz="3600" dirty="0"/>
          </a:p>
        </p:txBody>
      </p:sp>
      <p:sp>
        <p:nvSpPr>
          <p:cNvPr id="165" name="Google Shape;16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solidFill>
                  <a:srgbClr val="D8DEE9"/>
                </a:solidFill>
                <a:highlight>
                  <a:srgbClr val="141414"/>
                </a:highlight>
              </a:rPr>
              <a:t>1. Data Granularity Expansion: </a:t>
            </a:r>
            <a:endParaRPr sz="1400" dirty="0">
              <a:solidFill>
                <a:srgbClr val="D8DEE9"/>
              </a:solidFill>
              <a:highlight>
                <a:srgbClr val="141414"/>
              </a:highlight>
            </a:endParaRPr>
          </a:p>
          <a:p>
            <a:pPr marL="0" lvl="0" indent="0" algn="l" rtl="0">
              <a:spcBef>
                <a:spcPts val="1200"/>
              </a:spcBef>
              <a:spcAft>
                <a:spcPts val="0"/>
              </a:spcAft>
              <a:buNone/>
            </a:pPr>
            <a:r>
              <a:rPr lang="en" sz="1400" dirty="0">
                <a:solidFill>
                  <a:srgbClr val="D8DEE9"/>
                </a:solidFill>
                <a:highlight>
                  <a:srgbClr val="141414"/>
                </a:highlight>
              </a:rPr>
              <a:t>Changing the time granularity from monthly to daily or weekly can help capture more detailed market fluctuations and short-term policy impacts, thus improving the model’s timeliness and sensitivity.</a:t>
            </a:r>
            <a:endParaRPr sz="1400" dirty="0">
              <a:solidFill>
                <a:srgbClr val="D8DEE9"/>
              </a:solidFill>
              <a:highlight>
                <a:srgbClr val="141414"/>
              </a:highlight>
            </a:endParaRPr>
          </a:p>
          <a:p>
            <a:pPr marL="0" lvl="0" indent="0" algn="l" rtl="0">
              <a:spcBef>
                <a:spcPts val="1200"/>
              </a:spcBef>
              <a:spcAft>
                <a:spcPts val="0"/>
              </a:spcAft>
              <a:buNone/>
            </a:pPr>
            <a:endParaRPr sz="1400" dirty="0">
              <a:solidFill>
                <a:srgbClr val="D8DEE9"/>
              </a:solidFill>
              <a:highlight>
                <a:srgbClr val="141414"/>
              </a:highlight>
            </a:endParaRPr>
          </a:p>
          <a:p>
            <a:pPr marL="0" lvl="0" indent="0" algn="l" rtl="0">
              <a:spcBef>
                <a:spcPts val="1200"/>
              </a:spcBef>
              <a:spcAft>
                <a:spcPts val="0"/>
              </a:spcAft>
              <a:buNone/>
            </a:pPr>
            <a:r>
              <a:rPr lang="en" sz="1400" dirty="0">
                <a:solidFill>
                  <a:srgbClr val="D8DEE9"/>
                </a:solidFill>
                <a:highlight>
                  <a:srgbClr val="141414"/>
                </a:highlight>
              </a:rPr>
              <a:t>2. Policy Feature Enhancement: </a:t>
            </a:r>
            <a:endParaRPr sz="1400" dirty="0">
              <a:solidFill>
                <a:srgbClr val="D8DEE9"/>
              </a:solidFill>
              <a:highlight>
                <a:srgbClr val="141414"/>
              </a:highlight>
            </a:endParaRPr>
          </a:p>
          <a:p>
            <a:pPr marL="0" lvl="0" indent="0" algn="l" rtl="0">
              <a:spcBef>
                <a:spcPts val="1200"/>
              </a:spcBef>
              <a:spcAft>
                <a:spcPts val="1200"/>
              </a:spcAft>
              <a:buNone/>
            </a:pPr>
            <a:r>
              <a:rPr lang="en" sz="1400" dirty="0">
                <a:solidFill>
                  <a:srgbClr val="D8DEE9"/>
                </a:solidFill>
                <a:highlight>
                  <a:srgbClr val="141414"/>
                </a:highlight>
              </a:rPr>
              <a:t>Refine the classification and quantification of policy events such as OPEC actions, for example by introducing event intensity, duration, or using NLP techniques to analyze policy texts, so as to more accurately reflect the real impact of policies on the market.</a:t>
            </a:r>
            <a:endParaRPr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171" name="Google Shape;171;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200" dirty="0"/>
              <a:t>[1] O. Durand-</a:t>
            </a:r>
            <a:r>
              <a:rPr lang="en" sz="1200" dirty="0" err="1"/>
              <a:t>Lasserve</a:t>
            </a:r>
            <a:r>
              <a:rPr lang="en" sz="1200" dirty="0"/>
              <a:t> and A. </a:t>
            </a:r>
            <a:r>
              <a:rPr lang="en" sz="1200" dirty="0" err="1"/>
              <a:t>Pierru</a:t>
            </a:r>
            <a:r>
              <a:rPr lang="en" sz="1200" dirty="0"/>
              <a:t>, “Modeling world oil market questions: An economic perspective,” </a:t>
            </a:r>
            <a:r>
              <a:rPr lang="en" sz="1200" i="1" dirty="0"/>
              <a:t>Energy Policy</a:t>
            </a:r>
            <a:r>
              <a:rPr lang="en" sz="1200" dirty="0"/>
              <a:t>, vol. 159, p. 112606, 2021. </a:t>
            </a:r>
            <a:r>
              <a:rPr lang="en" sz="1200" dirty="0" err="1"/>
              <a:t>doi</a:t>
            </a:r>
            <a:r>
              <a:rPr lang="en" sz="1200" dirty="0"/>
              <a:t>: 10.1016/j.enpol.2021.112606.</a:t>
            </a:r>
            <a:br>
              <a:rPr lang="en" sz="1200" dirty="0"/>
            </a:br>
            <a:endParaRPr sz="1300" dirty="0"/>
          </a:p>
          <a:p>
            <a:pPr marL="0" lvl="0" indent="0" algn="l" rtl="0">
              <a:spcBef>
                <a:spcPts val="1200"/>
              </a:spcBef>
              <a:spcAft>
                <a:spcPts val="0"/>
              </a:spcAft>
              <a:buNone/>
            </a:pPr>
            <a:r>
              <a:rPr lang="en" sz="1200" dirty="0"/>
              <a:t>[2] F. Cheng, T. Fan, D. Fan, and S. Li, “The prediction of oil price turning points with log-periodic power law and multi-population genetic algorithm,” </a:t>
            </a:r>
            <a:r>
              <a:rPr lang="en" sz="1200" i="1" dirty="0"/>
              <a:t>Energy Economics</a:t>
            </a:r>
            <a:r>
              <a:rPr lang="en" sz="1200" dirty="0"/>
              <a:t>, vol. 72, pp. 341–355, 2018. </a:t>
            </a:r>
            <a:r>
              <a:rPr lang="en" sz="1200" dirty="0" err="1"/>
              <a:t>doi</a:t>
            </a:r>
            <a:r>
              <a:rPr lang="en" sz="1200" dirty="0"/>
              <a:t>: 10.1016/j.eneco.2018.03.038.</a:t>
            </a:r>
            <a:endParaRPr sz="1200" dirty="0"/>
          </a:p>
          <a:p>
            <a:pPr marL="0" lvl="0" indent="0" algn="l" rtl="0">
              <a:spcBef>
                <a:spcPts val="1200"/>
              </a:spcBef>
              <a:spcAft>
                <a:spcPts val="0"/>
              </a:spcAft>
              <a:buNone/>
            </a:pPr>
            <a:endParaRPr sz="1300" dirty="0"/>
          </a:p>
          <a:p>
            <a:pPr marL="0" lvl="0" indent="0" algn="l" rtl="0">
              <a:spcBef>
                <a:spcPts val="1200"/>
              </a:spcBef>
              <a:spcAft>
                <a:spcPts val="0"/>
              </a:spcAft>
              <a:buClr>
                <a:schemeClr val="dk1"/>
              </a:buClr>
              <a:buSzPts val="1100"/>
              <a:buFont typeface="Arial"/>
              <a:buNone/>
            </a:pPr>
            <a:endParaRPr sz="1200" dirty="0"/>
          </a:p>
          <a:p>
            <a:pPr marL="0" lvl="0" indent="0" algn="l" rtl="0">
              <a:spcBef>
                <a:spcPts val="1200"/>
              </a:spcBef>
              <a:spcAft>
                <a:spcPts val="12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94375" y="227675"/>
            <a:ext cx="2762100" cy="8619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1400"/>
              </a:spcBef>
              <a:spcAft>
                <a:spcPts val="400"/>
              </a:spcAft>
              <a:buClr>
                <a:schemeClr val="dk1"/>
              </a:buClr>
              <a:buSzPts val="1100"/>
              <a:buFont typeface="Arial"/>
              <a:buNone/>
            </a:pPr>
            <a:r>
              <a:rPr lang="en" sz="3700" dirty="0">
                <a:solidFill>
                  <a:schemeClr val="lt1"/>
                </a:solidFill>
              </a:rPr>
              <a:t>Background</a:t>
            </a:r>
            <a:endParaRPr sz="7700" dirty="0">
              <a:solidFill>
                <a:schemeClr val="lt1"/>
              </a:solidFill>
            </a:endParaRPr>
          </a:p>
        </p:txBody>
      </p:sp>
      <p:sp>
        <p:nvSpPr>
          <p:cNvPr id="64" name="Google Shape;64;p14"/>
          <p:cNvSpPr txBox="1">
            <a:spLocks noGrp="1"/>
          </p:cNvSpPr>
          <p:nvPr>
            <p:ph type="subTitle" idx="1"/>
          </p:nvPr>
        </p:nvSpPr>
        <p:spPr>
          <a:xfrm>
            <a:off x="-82800" y="1234475"/>
            <a:ext cx="9707400" cy="24291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lt1"/>
              </a:buClr>
              <a:buSzPts val="1500"/>
              <a:buChar char="●"/>
            </a:pPr>
            <a:r>
              <a:rPr lang="en" sz="1500" b="1" dirty="0">
                <a:solidFill>
                  <a:srgbClr val="FF0000"/>
                </a:solidFill>
              </a:rPr>
              <a:t>Crude Oil</a:t>
            </a:r>
            <a:r>
              <a:rPr lang="en" sz="1500" dirty="0">
                <a:solidFill>
                  <a:schemeClr val="lt1"/>
                </a:solidFill>
              </a:rPr>
              <a:t> is a primary energy source with a big impact on the global economy.</a:t>
            </a:r>
            <a:endParaRPr sz="1050" dirty="0">
              <a:solidFill>
                <a:srgbClr val="0E0E0E"/>
              </a:solidFill>
            </a:endParaRPr>
          </a:p>
          <a:p>
            <a:pPr marL="0" lvl="0" indent="0" algn="l" rtl="0">
              <a:spcBef>
                <a:spcPts val="0"/>
              </a:spcBef>
              <a:spcAft>
                <a:spcPts val="0"/>
              </a:spcAft>
              <a:buNone/>
            </a:pPr>
            <a:endParaRPr sz="1500" dirty="0">
              <a:solidFill>
                <a:schemeClr val="lt1"/>
              </a:solidFill>
            </a:endParaRPr>
          </a:p>
          <a:p>
            <a:pPr marL="457200" lvl="0" indent="-323850" algn="l" rtl="0">
              <a:spcBef>
                <a:spcPts val="0"/>
              </a:spcBef>
              <a:spcAft>
                <a:spcPts val="0"/>
              </a:spcAft>
              <a:buClr>
                <a:schemeClr val="lt1"/>
              </a:buClr>
              <a:buSzPts val="1500"/>
              <a:buChar char="●"/>
            </a:pPr>
            <a:r>
              <a:rPr lang="en" sz="1500" dirty="0">
                <a:solidFill>
                  <a:schemeClr val="lt1"/>
                </a:solidFill>
              </a:rPr>
              <a:t>The oil price is determined by </a:t>
            </a:r>
            <a:r>
              <a:rPr lang="en" sz="1500" b="1" dirty="0">
                <a:solidFill>
                  <a:srgbClr val="FF0000"/>
                </a:solidFill>
              </a:rPr>
              <a:t>Supply and Demand</a:t>
            </a:r>
            <a:r>
              <a:rPr lang="en" sz="1500" dirty="0">
                <a:solidFill>
                  <a:schemeClr val="lt1"/>
                </a:solidFill>
              </a:rPr>
              <a:t> in the physical market  </a:t>
            </a:r>
            <a:r>
              <a:rPr lang="en-US" sz="1500" dirty="0">
                <a:solidFill>
                  <a:schemeClr val="lt1"/>
                </a:solidFill>
              </a:rPr>
              <a:t>[1]</a:t>
            </a:r>
            <a:endParaRPr sz="1500" dirty="0">
              <a:solidFill>
                <a:schemeClr val="lt1"/>
              </a:solidFill>
            </a:endParaRPr>
          </a:p>
          <a:p>
            <a:pPr marL="0" lvl="0" indent="0" algn="l" rtl="0">
              <a:spcBef>
                <a:spcPts val="0"/>
              </a:spcBef>
              <a:spcAft>
                <a:spcPts val="0"/>
              </a:spcAft>
              <a:buNone/>
            </a:pPr>
            <a:endParaRPr sz="1500" dirty="0">
              <a:solidFill>
                <a:schemeClr val="lt1"/>
              </a:solidFill>
            </a:endParaRPr>
          </a:p>
          <a:p>
            <a:pPr marL="457200" lvl="0" indent="-323850" algn="l" rtl="0">
              <a:spcBef>
                <a:spcPts val="0"/>
              </a:spcBef>
              <a:spcAft>
                <a:spcPts val="0"/>
              </a:spcAft>
              <a:buClr>
                <a:schemeClr val="lt1"/>
              </a:buClr>
              <a:buSzPts val="1500"/>
              <a:buChar char="●"/>
            </a:pPr>
            <a:r>
              <a:rPr lang="en" sz="1500" dirty="0">
                <a:solidFill>
                  <a:schemeClr val="lt1"/>
                </a:solidFill>
              </a:rPr>
              <a:t> Accurately identifying oil price </a:t>
            </a:r>
            <a:r>
              <a:rPr lang="en" sz="1500" b="1" dirty="0">
                <a:solidFill>
                  <a:srgbClr val="FF0000"/>
                </a:solidFill>
              </a:rPr>
              <a:t>Turning Points</a:t>
            </a:r>
            <a:r>
              <a:rPr lang="en" sz="1500" dirty="0">
                <a:solidFill>
                  <a:schemeClr val="lt1"/>
                </a:solidFill>
              </a:rPr>
              <a:t> is essential economic planning and risk management.[2]</a:t>
            </a:r>
            <a:endParaRPr sz="1500" dirty="0"/>
          </a:p>
          <a:p>
            <a:pPr marL="0" lvl="0" indent="0" algn="l" rtl="0">
              <a:spcBef>
                <a:spcPts val="0"/>
              </a:spcBef>
              <a:spcAft>
                <a:spcPts val="0"/>
              </a:spcAft>
              <a:buNone/>
            </a:pPr>
            <a:endParaRPr sz="1500" dirty="0"/>
          </a:p>
          <a:p>
            <a:pPr marL="457200" lvl="0" indent="0" algn="l" rtl="0">
              <a:spcBef>
                <a:spcPts val="0"/>
              </a:spcBef>
              <a:spcAft>
                <a:spcPts val="0"/>
              </a:spcAft>
              <a:buNone/>
            </a:pPr>
            <a:endParaRPr sz="1500" dirty="0"/>
          </a:p>
          <a:p>
            <a:pPr marL="0" lvl="0" indent="0" algn="l" rtl="0">
              <a:spcBef>
                <a:spcPts val="0"/>
              </a:spcBef>
              <a:spcAft>
                <a:spcPts val="0"/>
              </a:spcAft>
              <a:buNone/>
            </a:pPr>
            <a:endParaRPr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ubTitle" idx="1"/>
          </p:nvPr>
        </p:nvSpPr>
        <p:spPr>
          <a:xfrm>
            <a:off x="257125" y="1076225"/>
            <a:ext cx="8520600" cy="1873200"/>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1200"/>
              </a:spcBef>
              <a:spcAft>
                <a:spcPts val="0"/>
              </a:spcAft>
              <a:buNone/>
            </a:pPr>
            <a:r>
              <a:rPr lang="en" sz="7500" dirty="0"/>
              <a:t>Implement a machine learning model to </a:t>
            </a:r>
            <a:r>
              <a:rPr lang="en" sz="7500" b="1" dirty="0">
                <a:solidFill>
                  <a:srgbClr val="FF0000"/>
                </a:solidFill>
              </a:rPr>
              <a:t>predict turning points in oil</a:t>
            </a:r>
            <a:r>
              <a:rPr lang="en" sz="7500" dirty="0"/>
              <a:t> </a:t>
            </a:r>
            <a:r>
              <a:rPr lang="en" sz="7500" b="1" dirty="0">
                <a:solidFill>
                  <a:srgbClr val="FF0000"/>
                </a:solidFill>
              </a:rPr>
              <a:t>supply chain dynamics </a:t>
            </a:r>
            <a:r>
              <a:rPr lang="en" sz="7500" dirty="0"/>
              <a:t>by integrating multi-source data</a:t>
            </a:r>
            <a:endParaRPr sz="7500" dirty="0"/>
          </a:p>
          <a:p>
            <a:pPr marL="457200" lvl="0" indent="-347662" algn="l" rtl="0">
              <a:lnSpc>
                <a:spcPct val="115000"/>
              </a:lnSpc>
              <a:spcBef>
                <a:spcPts val="1200"/>
              </a:spcBef>
              <a:spcAft>
                <a:spcPts val="0"/>
              </a:spcAft>
              <a:buSzPct val="100000"/>
              <a:buChar char="●"/>
            </a:pPr>
            <a:r>
              <a:rPr lang="en" sz="7500" dirty="0"/>
              <a:t>           supply data</a:t>
            </a:r>
            <a:endParaRPr sz="7500" dirty="0"/>
          </a:p>
          <a:p>
            <a:pPr marL="457200" lvl="0" indent="-347662" algn="l" rtl="0">
              <a:lnSpc>
                <a:spcPct val="115000"/>
              </a:lnSpc>
              <a:spcBef>
                <a:spcPts val="0"/>
              </a:spcBef>
              <a:spcAft>
                <a:spcPts val="0"/>
              </a:spcAft>
              <a:buSzPct val="100000"/>
              <a:buChar char="●"/>
            </a:pPr>
            <a:r>
              <a:rPr lang="en" sz="7500" dirty="0"/>
              <a:t>           Inventory data</a:t>
            </a:r>
            <a:endParaRPr sz="7500" dirty="0"/>
          </a:p>
          <a:p>
            <a:pPr marL="457200" lvl="0" indent="-347662" algn="l" rtl="0">
              <a:lnSpc>
                <a:spcPct val="115000"/>
              </a:lnSpc>
              <a:spcBef>
                <a:spcPts val="0"/>
              </a:spcBef>
              <a:spcAft>
                <a:spcPts val="0"/>
              </a:spcAft>
              <a:buSzPct val="100000"/>
              <a:buChar char="●"/>
            </a:pPr>
            <a:r>
              <a:rPr lang="en" sz="7500" dirty="0"/>
              <a:t>           policy events</a:t>
            </a:r>
            <a:endParaRPr sz="7500" dirty="0"/>
          </a:p>
          <a:p>
            <a:pPr marL="457200" lvl="0" indent="-347662" algn="l" rtl="0">
              <a:lnSpc>
                <a:spcPct val="115000"/>
              </a:lnSpc>
              <a:spcBef>
                <a:spcPts val="0"/>
              </a:spcBef>
              <a:spcAft>
                <a:spcPts val="0"/>
              </a:spcAft>
              <a:buSzPct val="100000"/>
              <a:buChar char="●"/>
            </a:pPr>
            <a:r>
              <a:rPr lang="en" sz="7500" dirty="0"/>
              <a:t>           oil price data</a:t>
            </a:r>
            <a:endParaRPr sz="7500" dirty="0"/>
          </a:p>
          <a:p>
            <a:pPr marL="0" lvl="0" indent="0" algn="l" rtl="0">
              <a:lnSpc>
                <a:spcPct val="115000"/>
              </a:lnSpc>
              <a:spcBef>
                <a:spcPts val="1200"/>
              </a:spcBef>
              <a:spcAft>
                <a:spcPts val="0"/>
              </a:spcAft>
              <a:buNone/>
            </a:pPr>
            <a:r>
              <a:rPr lang="en" sz="7500" dirty="0"/>
              <a:t>The model aims to detect market shifts early </a:t>
            </a:r>
            <a:endParaRPr sz="7500" dirty="0"/>
          </a:p>
          <a:p>
            <a:pPr marL="0" lvl="0" indent="0" algn="l" rtl="0">
              <a:lnSpc>
                <a:spcPct val="115000"/>
              </a:lnSpc>
              <a:spcBef>
                <a:spcPts val="1200"/>
              </a:spcBef>
              <a:spcAft>
                <a:spcPts val="0"/>
              </a:spcAft>
              <a:buClr>
                <a:schemeClr val="dk1"/>
              </a:buClr>
              <a:buSzPts val="275"/>
              <a:buFont typeface="Arial"/>
              <a:buNone/>
            </a:pPr>
            <a:r>
              <a:rPr lang="en" sz="7500" dirty="0"/>
              <a:t>and support timely decision-making.</a:t>
            </a:r>
            <a:endParaRPr sz="7500" dirty="0"/>
          </a:p>
          <a:p>
            <a:pPr marL="0" lvl="0" indent="0" algn="ctr" rtl="0">
              <a:spcBef>
                <a:spcPts val="1200"/>
              </a:spcBef>
              <a:spcAft>
                <a:spcPts val="0"/>
              </a:spcAft>
              <a:buNone/>
            </a:pPr>
            <a:endParaRPr dirty="0"/>
          </a:p>
        </p:txBody>
      </p:sp>
      <p:sp>
        <p:nvSpPr>
          <p:cNvPr id="70" name="Google Shape;70;p15"/>
          <p:cNvSpPr txBox="1">
            <a:spLocks noGrp="1"/>
          </p:cNvSpPr>
          <p:nvPr>
            <p:ph type="ctrTitle"/>
          </p:nvPr>
        </p:nvSpPr>
        <p:spPr>
          <a:xfrm>
            <a:off x="257125" y="113850"/>
            <a:ext cx="2433600" cy="8589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1400"/>
              </a:spcBef>
              <a:spcAft>
                <a:spcPts val="400"/>
              </a:spcAft>
              <a:buNone/>
            </a:pPr>
            <a:r>
              <a:rPr lang="en" sz="3700" dirty="0"/>
              <a:t>Objective</a:t>
            </a:r>
            <a:endParaRPr sz="3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a:t>
            </a:r>
            <a:endParaRPr sz="4144" dirty="0"/>
          </a:p>
        </p:txBody>
      </p:sp>
      <p:sp>
        <p:nvSpPr>
          <p:cNvPr id="76" name="Google Shape;76;p16"/>
          <p:cNvSpPr txBox="1">
            <a:spLocks noGrp="1"/>
          </p:cNvSpPr>
          <p:nvPr>
            <p:ph type="body" idx="1"/>
          </p:nvPr>
        </p:nvSpPr>
        <p:spPr>
          <a:xfrm>
            <a:off x="311700" y="1152475"/>
            <a:ext cx="7905600" cy="3416400"/>
          </a:xfrm>
          <a:prstGeom prst="rect">
            <a:avLst/>
          </a:prstGeom>
        </p:spPr>
        <p:txBody>
          <a:bodyPr spcFirstLastPara="1" wrap="square" lIns="91425" tIns="91425" rIns="91425" bIns="91425" anchor="t" anchorCtr="0">
            <a:normAutofit fontScale="32500" lnSpcReduction="20000"/>
          </a:bodyPr>
          <a:lstStyle/>
          <a:p>
            <a:pPr marL="457200" lvl="0" indent="-300831" algn="l" rtl="0">
              <a:spcBef>
                <a:spcPts val="1200"/>
              </a:spcBef>
              <a:spcAft>
                <a:spcPts val="0"/>
              </a:spcAft>
              <a:buSzPct val="100000"/>
              <a:buChar char="●"/>
            </a:pPr>
            <a:r>
              <a:rPr lang="en" sz="3500" dirty="0"/>
              <a:t>   </a:t>
            </a:r>
            <a:r>
              <a:rPr lang="en" sz="4500" dirty="0"/>
              <a:t>supply and demand </a:t>
            </a:r>
            <a:endParaRPr sz="4500" dirty="0"/>
          </a:p>
          <a:p>
            <a:pPr marL="0" lvl="0" indent="0" algn="l" rtl="0">
              <a:spcBef>
                <a:spcPts val="1200"/>
              </a:spcBef>
              <a:spcAft>
                <a:spcPts val="0"/>
              </a:spcAft>
              <a:buNone/>
            </a:pPr>
            <a:r>
              <a:rPr lang="en" sz="4300" b="1" dirty="0"/>
              <a:t>JODI oil supply </a:t>
            </a:r>
            <a:r>
              <a:rPr lang="en" sz="4300" b="1" dirty="0" err="1"/>
              <a:t>data</a:t>
            </a:r>
            <a:r>
              <a:rPr lang="en" sz="3500" dirty="0" err="1"/>
              <a:t>（</a:t>
            </a:r>
            <a:r>
              <a:rPr lang="en" sz="3500" u="sng" dirty="0" err="1">
                <a:solidFill>
                  <a:schemeClr val="hlink"/>
                </a:solidFill>
                <a:hlinkClick r:id="rId3"/>
              </a:rPr>
              <a:t>https</a:t>
            </a:r>
            <a:r>
              <a:rPr lang="en" sz="3500" u="sng" dirty="0">
                <a:solidFill>
                  <a:schemeClr val="hlink"/>
                </a:solidFill>
                <a:hlinkClick r:id="rId3"/>
              </a:rPr>
              <a:t>://data.nasdaq.com/databases/JODI</a:t>
            </a:r>
            <a:r>
              <a:rPr lang="en" sz="3500" dirty="0"/>
              <a:t> ）</a:t>
            </a:r>
            <a:endParaRPr sz="3000" b="1" dirty="0"/>
          </a:p>
          <a:p>
            <a:pPr marL="0" lvl="0" indent="0" algn="l" rtl="0">
              <a:spcBef>
                <a:spcPts val="1200"/>
              </a:spcBef>
              <a:spcAft>
                <a:spcPts val="0"/>
              </a:spcAft>
              <a:buNone/>
            </a:pPr>
            <a:r>
              <a:rPr lang="en" sz="3000" b="1" dirty="0"/>
              <a:t> </a:t>
            </a:r>
            <a:r>
              <a:rPr lang="en" sz="4300" b="1" dirty="0" err="1"/>
              <a:t>EIA（Energy</a:t>
            </a:r>
            <a:r>
              <a:rPr lang="en" sz="4300" b="1" dirty="0"/>
              <a:t> Information Administration）-</a:t>
            </a:r>
            <a:r>
              <a:rPr lang="en" sz="4300" b="1" i="1" dirty="0">
                <a:solidFill>
                  <a:srgbClr val="FF0000"/>
                </a:solidFill>
              </a:rPr>
              <a:t>Commercial</a:t>
            </a:r>
            <a:r>
              <a:rPr lang="en" sz="4300" b="1" dirty="0"/>
              <a:t> crude oil inventory(WCESTUS1)</a:t>
            </a:r>
            <a:r>
              <a:rPr lang="en" sz="4300" dirty="0">
                <a:solidFill>
                  <a:srgbClr val="D8DEE9"/>
                </a:solidFill>
                <a:highlight>
                  <a:srgbClr val="141414"/>
                </a:highlight>
              </a:rPr>
              <a:t>：</a:t>
            </a:r>
            <a:endParaRPr sz="4300" dirty="0">
              <a:solidFill>
                <a:srgbClr val="D8DEE9"/>
              </a:solidFill>
              <a:highlight>
                <a:srgbClr val="141414"/>
              </a:highlight>
            </a:endParaRPr>
          </a:p>
          <a:p>
            <a:pPr marL="0" lvl="0" indent="0" algn="l" rtl="0">
              <a:spcBef>
                <a:spcPts val="1200"/>
              </a:spcBef>
              <a:spcAft>
                <a:spcPts val="0"/>
              </a:spcAft>
              <a:buNone/>
            </a:pPr>
            <a:r>
              <a:rPr lang="en" sz="3500" dirty="0">
                <a:solidFill>
                  <a:srgbClr val="D8DEE9"/>
                </a:solidFill>
                <a:highlight>
                  <a:srgbClr val="141414"/>
                </a:highlight>
              </a:rPr>
              <a:t>（</a:t>
            </a:r>
            <a:r>
              <a:rPr lang="en" sz="3500" u="sng" dirty="0">
                <a:solidFill>
                  <a:schemeClr val="hlink"/>
                </a:solidFill>
                <a:highlight>
                  <a:srgbClr val="1A1A1A"/>
                </a:highlight>
                <a:hlinkClick r:id="rId4"/>
              </a:rPr>
              <a:t>https://api.eia.gov/v2/petroleum/stoc/wstk/data/）</a:t>
            </a:r>
            <a:endParaRPr sz="3500" dirty="0">
              <a:solidFill>
                <a:srgbClr val="E394DC"/>
              </a:solidFill>
              <a:highlight>
                <a:srgbClr val="1A1A1A"/>
              </a:highlight>
            </a:endParaRPr>
          </a:p>
          <a:p>
            <a:pPr marL="457200" lvl="0" indent="-300831" algn="l" rtl="0">
              <a:spcBef>
                <a:spcPts val="1200"/>
              </a:spcBef>
              <a:spcAft>
                <a:spcPts val="0"/>
              </a:spcAft>
              <a:buSzPct val="100000"/>
              <a:buChar char="●"/>
            </a:pPr>
            <a:r>
              <a:rPr lang="en" sz="3500" dirty="0"/>
              <a:t> </a:t>
            </a:r>
            <a:r>
              <a:rPr lang="en" sz="4500" dirty="0"/>
              <a:t>     policy events</a:t>
            </a:r>
            <a:endParaRPr sz="5423" dirty="0"/>
          </a:p>
          <a:p>
            <a:pPr marL="457200" lvl="0" indent="0" algn="l" rtl="0">
              <a:spcBef>
                <a:spcPts val="200"/>
              </a:spcBef>
              <a:spcAft>
                <a:spcPts val="0"/>
              </a:spcAft>
              <a:buNone/>
            </a:pPr>
            <a:endParaRPr sz="3500" dirty="0">
              <a:solidFill>
                <a:srgbClr val="D8DEE9"/>
              </a:solidFill>
              <a:highlight>
                <a:srgbClr val="141414"/>
              </a:highlight>
            </a:endParaRPr>
          </a:p>
          <a:p>
            <a:pPr marL="0" lvl="0" indent="0" algn="l" rtl="0">
              <a:spcBef>
                <a:spcPts val="200"/>
              </a:spcBef>
              <a:spcAft>
                <a:spcPts val="0"/>
              </a:spcAft>
              <a:buNone/>
            </a:pPr>
            <a:r>
              <a:rPr lang="en" sz="4300" b="1" dirty="0">
                <a:highlight>
                  <a:srgbClr val="141414"/>
                </a:highlight>
              </a:rPr>
              <a:t>OPEC Events </a:t>
            </a:r>
            <a:r>
              <a:rPr lang="en" sz="4300" b="1" dirty="0" err="1">
                <a:highlight>
                  <a:srgbClr val="141414"/>
                </a:highlight>
              </a:rPr>
              <a:t>Data</a:t>
            </a:r>
            <a:r>
              <a:rPr lang="en" sz="3500" dirty="0" err="1">
                <a:solidFill>
                  <a:srgbClr val="D8DEE9"/>
                </a:solidFill>
                <a:highlight>
                  <a:srgbClr val="141414"/>
                </a:highlight>
              </a:rPr>
              <a:t>（https</a:t>
            </a:r>
            <a:r>
              <a:rPr lang="en" sz="3500" dirty="0">
                <a:solidFill>
                  <a:srgbClr val="D8DEE9"/>
                </a:solidFill>
                <a:highlight>
                  <a:srgbClr val="141414"/>
                </a:highlight>
              </a:rPr>
              <a:t>://</a:t>
            </a:r>
            <a:r>
              <a:rPr lang="en" sz="3500" u="sng" dirty="0">
                <a:solidFill>
                  <a:schemeClr val="hlink"/>
                </a:solidFill>
                <a:highlight>
                  <a:srgbClr val="141414"/>
                </a:highlight>
                <a:hlinkClick r:id="rId5"/>
              </a:rPr>
              <a:t>www.opec.org</a:t>
            </a:r>
            <a:r>
              <a:rPr lang="en" sz="3500" dirty="0">
                <a:solidFill>
                  <a:srgbClr val="D8DEE9"/>
                </a:solidFill>
                <a:highlight>
                  <a:srgbClr val="141414"/>
                </a:highlight>
              </a:rPr>
              <a:t> ）</a:t>
            </a:r>
            <a:endParaRPr sz="3500" dirty="0">
              <a:solidFill>
                <a:srgbClr val="D8DEE9"/>
              </a:solidFill>
              <a:highlight>
                <a:srgbClr val="141414"/>
              </a:highlight>
            </a:endParaRPr>
          </a:p>
          <a:p>
            <a:pPr marL="457200" lvl="0" indent="-300831" algn="l" rtl="0">
              <a:spcBef>
                <a:spcPts val="1200"/>
              </a:spcBef>
              <a:spcAft>
                <a:spcPts val="0"/>
              </a:spcAft>
              <a:buSzPct val="77777"/>
              <a:buChar char="●"/>
            </a:pPr>
            <a:r>
              <a:rPr lang="en" sz="4500" dirty="0"/>
              <a:t>       oil price data</a:t>
            </a:r>
            <a:endParaRPr sz="3500" dirty="0">
              <a:solidFill>
                <a:srgbClr val="D8DEE9"/>
              </a:solidFill>
              <a:highlight>
                <a:srgbClr val="141414"/>
              </a:highlight>
            </a:endParaRPr>
          </a:p>
          <a:p>
            <a:pPr marL="0" lvl="0" indent="0" algn="l" rtl="0">
              <a:spcBef>
                <a:spcPts val="1200"/>
              </a:spcBef>
              <a:spcAft>
                <a:spcPts val="0"/>
              </a:spcAft>
              <a:buNone/>
            </a:pPr>
            <a:r>
              <a:rPr lang="en" sz="4300" dirty="0">
                <a:highlight>
                  <a:srgbClr val="141414"/>
                </a:highlight>
              </a:rPr>
              <a:t>WTI Crude Oil </a:t>
            </a:r>
            <a:r>
              <a:rPr lang="en" sz="4300" dirty="0" err="1">
                <a:highlight>
                  <a:srgbClr val="141414"/>
                </a:highlight>
              </a:rPr>
              <a:t>Prices</a:t>
            </a:r>
            <a:r>
              <a:rPr lang="en" sz="3500" dirty="0" err="1">
                <a:solidFill>
                  <a:srgbClr val="E394DC"/>
                </a:solidFill>
                <a:highlight>
                  <a:srgbClr val="1A1A1A"/>
                </a:highlight>
              </a:rPr>
              <a:t>（</a:t>
            </a:r>
            <a:r>
              <a:rPr lang="en" sz="3500" u="sng" dirty="0" err="1">
                <a:solidFill>
                  <a:schemeClr val="hlink"/>
                </a:solidFill>
                <a:highlight>
                  <a:srgbClr val="1A1A1A"/>
                </a:highlight>
                <a:hlinkClick r:id="rId6"/>
              </a:rPr>
              <a:t>https</a:t>
            </a:r>
            <a:r>
              <a:rPr lang="en" sz="3500" u="sng" dirty="0">
                <a:solidFill>
                  <a:schemeClr val="hlink"/>
                </a:solidFill>
                <a:highlight>
                  <a:srgbClr val="1A1A1A"/>
                </a:highlight>
                <a:hlinkClick r:id="rId6"/>
              </a:rPr>
              <a:t>://fred.stlouisfed.org/series/DCOILWTICO</a:t>
            </a:r>
            <a:r>
              <a:rPr lang="en" sz="3500" dirty="0">
                <a:solidFill>
                  <a:srgbClr val="E394DC"/>
                </a:solidFill>
                <a:highlight>
                  <a:srgbClr val="1A1A1A"/>
                </a:highlight>
              </a:rPr>
              <a:t> ）</a:t>
            </a:r>
            <a:endParaRPr sz="3500" dirty="0">
              <a:solidFill>
                <a:srgbClr val="E394DC"/>
              </a:solidFill>
              <a:highlight>
                <a:srgbClr val="1A1A1A"/>
              </a:highlight>
            </a:endParaRPr>
          </a:p>
          <a:p>
            <a:pPr marL="457200" lvl="0" indent="0" algn="l" rtl="0">
              <a:spcBef>
                <a:spcPts val="200"/>
              </a:spcBef>
              <a:spcAft>
                <a:spcPts val="0"/>
              </a:spcAft>
              <a:buNone/>
            </a:pPr>
            <a:endParaRPr sz="900" dirty="0">
              <a:solidFill>
                <a:srgbClr val="E394DC"/>
              </a:solidFill>
              <a:highlight>
                <a:srgbClr val="1A1A1A"/>
              </a:highlight>
              <a:latin typeface="Courier New"/>
              <a:ea typeface="Courier New"/>
              <a:cs typeface="Courier New"/>
              <a:sym typeface="Courier New"/>
            </a:endParaRPr>
          </a:p>
          <a:p>
            <a:pPr marL="457200" lvl="0" indent="0" algn="l" rtl="0">
              <a:spcBef>
                <a:spcPts val="1200"/>
              </a:spcBef>
              <a:spcAft>
                <a:spcPts val="1200"/>
              </a:spcAft>
              <a:buNone/>
            </a:pP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98850" y="-146133"/>
            <a:ext cx="8101435" cy="1197033"/>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2000"/>
              </a:spcBef>
              <a:spcAft>
                <a:spcPts val="0"/>
              </a:spcAft>
              <a:buNone/>
            </a:pPr>
            <a:r>
              <a:rPr lang="en" sz="4000" dirty="0"/>
              <a:t>Final Integrated Dataset</a:t>
            </a:r>
            <a:endParaRPr sz="4000" dirty="0"/>
          </a:p>
          <a:p>
            <a:pPr marL="0" lvl="0" indent="0" algn="l" rtl="0">
              <a:lnSpc>
                <a:spcPct val="125000"/>
              </a:lnSpc>
              <a:spcBef>
                <a:spcPts val="2000"/>
              </a:spcBef>
              <a:spcAft>
                <a:spcPts val="1300"/>
              </a:spcAft>
              <a:buClr>
                <a:schemeClr val="dk1"/>
              </a:buClr>
              <a:buSzPct val="29729"/>
              <a:buFont typeface="Arial"/>
              <a:buNone/>
            </a:pPr>
            <a:endParaRPr dirty="0"/>
          </a:p>
        </p:txBody>
      </p:sp>
      <p:sp>
        <p:nvSpPr>
          <p:cNvPr id="82" name="Google Shape;82;p17"/>
          <p:cNvSpPr txBox="1">
            <a:spLocks noGrp="1"/>
          </p:cNvSpPr>
          <p:nvPr>
            <p:ph type="body" idx="1"/>
          </p:nvPr>
        </p:nvSpPr>
        <p:spPr>
          <a:xfrm>
            <a:off x="4801950" y="676200"/>
            <a:ext cx="4243200" cy="3416400"/>
          </a:xfrm>
          <a:prstGeom prst="rect">
            <a:avLst/>
          </a:prstGeom>
        </p:spPr>
        <p:txBody>
          <a:bodyPr spcFirstLastPara="1" wrap="square" lIns="91425" tIns="91425" rIns="91425" bIns="91425" anchor="t" anchorCtr="0">
            <a:normAutofit/>
          </a:bodyPr>
          <a:lstStyle/>
          <a:p>
            <a:pPr marL="0" lvl="0" indent="0" algn="l" rtl="0">
              <a:lnSpc>
                <a:spcPct val="125000"/>
              </a:lnSpc>
              <a:spcBef>
                <a:spcPts val="2000"/>
              </a:spcBef>
              <a:spcAft>
                <a:spcPts val="0"/>
              </a:spcAft>
              <a:buClr>
                <a:schemeClr val="dk1"/>
              </a:buClr>
              <a:buSzPts val="1100"/>
              <a:buFont typeface="Arial"/>
              <a:buNone/>
            </a:pPr>
            <a:endParaRPr sz="3700" dirty="0"/>
          </a:p>
          <a:p>
            <a:pPr marL="0" lvl="0" indent="0" algn="l" rtl="0">
              <a:lnSpc>
                <a:spcPct val="125000"/>
              </a:lnSpc>
              <a:spcBef>
                <a:spcPts val="1900"/>
              </a:spcBef>
              <a:spcAft>
                <a:spcPts val="0"/>
              </a:spcAft>
              <a:buClr>
                <a:schemeClr val="dk1"/>
              </a:buClr>
              <a:buSzPts val="1100"/>
              <a:buFont typeface="Arial"/>
              <a:buNone/>
            </a:pPr>
            <a:r>
              <a:rPr lang="en" sz="1400" dirty="0"/>
              <a:t>Time Frequency</a:t>
            </a:r>
            <a:endParaRPr sz="1400" dirty="0"/>
          </a:p>
          <a:p>
            <a:pPr marL="609600" lvl="0" indent="-317500" algn="l" rtl="0">
              <a:spcBef>
                <a:spcPts val="1100"/>
              </a:spcBef>
              <a:spcAft>
                <a:spcPts val="0"/>
              </a:spcAft>
              <a:buClr>
                <a:srgbClr val="D8DEE9"/>
              </a:buClr>
              <a:buSzPts val="1400"/>
              <a:buChar char="●"/>
            </a:pPr>
            <a:r>
              <a:rPr lang="en" sz="1400" dirty="0"/>
              <a:t>All data aligned to </a:t>
            </a:r>
            <a:r>
              <a:rPr lang="en" sz="1400" b="1" dirty="0">
                <a:solidFill>
                  <a:srgbClr val="FF0000"/>
                </a:solidFill>
              </a:rPr>
              <a:t>monthly</a:t>
            </a:r>
            <a:r>
              <a:rPr lang="en" sz="1400" dirty="0"/>
              <a:t> frequency</a:t>
            </a:r>
            <a:endParaRPr sz="1400" dirty="0"/>
          </a:p>
          <a:p>
            <a:pPr marL="609600" lvl="0" indent="-317500" algn="l" rtl="0">
              <a:spcBef>
                <a:spcPts val="0"/>
              </a:spcBef>
              <a:spcAft>
                <a:spcPts val="0"/>
              </a:spcAft>
              <a:buClr>
                <a:srgbClr val="D8DEE9"/>
              </a:buClr>
              <a:buSzPts val="1400"/>
              <a:buChar char="●"/>
            </a:pPr>
            <a:r>
              <a:rPr lang="en" sz="1400" dirty="0"/>
              <a:t>Month-end values used for consistency</a:t>
            </a:r>
            <a:endParaRPr sz="1400" dirty="0"/>
          </a:p>
          <a:p>
            <a:pPr marL="609600" lvl="0" indent="-317500" algn="l" rtl="0">
              <a:spcBef>
                <a:spcPts val="0"/>
              </a:spcBef>
              <a:spcAft>
                <a:spcPts val="0"/>
              </a:spcAft>
              <a:buClr>
                <a:srgbClr val="D8DEE9"/>
              </a:buClr>
              <a:buSzPts val="1400"/>
              <a:buChar char="●"/>
            </a:pPr>
            <a:r>
              <a:rPr lang="en" sz="1400" dirty="0"/>
              <a:t>Time range: </a:t>
            </a:r>
            <a:r>
              <a:rPr lang="en" sz="1400" b="1" dirty="0">
                <a:solidFill>
                  <a:srgbClr val="FF0000"/>
                </a:solidFill>
              </a:rPr>
              <a:t>2002-2024</a:t>
            </a:r>
            <a:endParaRPr sz="1400" b="1" dirty="0">
              <a:solidFill>
                <a:srgbClr val="FF0000"/>
              </a:solidFill>
            </a:endParaRPr>
          </a:p>
        </p:txBody>
      </p:sp>
      <p:pic>
        <p:nvPicPr>
          <p:cNvPr id="83" name="Google Shape;83;p17" title="Screenshot 2025-05-10 at 20.01.10.png"/>
          <p:cNvPicPr preferRelativeResize="0"/>
          <p:nvPr/>
        </p:nvPicPr>
        <p:blipFill>
          <a:blip r:embed="rId3">
            <a:alphaModFix/>
          </a:blip>
          <a:stretch>
            <a:fillRect/>
          </a:stretch>
        </p:blipFill>
        <p:spPr>
          <a:xfrm>
            <a:off x="98850" y="890025"/>
            <a:ext cx="4473976" cy="4253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63325" y="124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Final Model 4</a:t>
            </a:r>
            <a:endParaRPr dirty="0"/>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609600" lvl="0" indent="-292100" algn="l" rtl="0">
              <a:spcBef>
                <a:spcPts val="200"/>
              </a:spcBef>
              <a:spcAft>
                <a:spcPts val="0"/>
              </a:spcAft>
              <a:buClr>
                <a:srgbClr val="D8DEE9"/>
              </a:buClr>
              <a:buSzPts val="1000"/>
              <a:buAutoNum type="arabicPeriod"/>
            </a:pPr>
            <a:endParaRPr sz="1000" dirty="0">
              <a:solidFill>
                <a:srgbClr val="D8DEE9"/>
              </a:solidFill>
              <a:highlight>
                <a:srgbClr val="141414"/>
              </a:highlight>
            </a:endParaRPr>
          </a:p>
          <a:p>
            <a:pPr marL="0" lvl="0" indent="0" algn="l" rtl="0">
              <a:spcBef>
                <a:spcPts val="200"/>
              </a:spcBef>
              <a:spcAft>
                <a:spcPts val="1200"/>
              </a:spcAft>
              <a:buNone/>
            </a:pPr>
            <a:endParaRPr dirty="0"/>
          </a:p>
        </p:txBody>
      </p:sp>
      <p:pic>
        <p:nvPicPr>
          <p:cNvPr id="97" name="Google Shape;97;p19" title="Screenshot 2025-05-10 at 20.53.31.png"/>
          <p:cNvPicPr preferRelativeResize="0"/>
          <p:nvPr/>
        </p:nvPicPr>
        <p:blipFill>
          <a:blip r:embed="rId3">
            <a:alphaModFix/>
          </a:blip>
          <a:stretch>
            <a:fillRect/>
          </a:stretch>
        </p:blipFill>
        <p:spPr>
          <a:xfrm>
            <a:off x="4667850" y="211462"/>
            <a:ext cx="4164449" cy="4720573"/>
          </a:xfrm>
          <a:prstGeom prst="rect">
            <a:avLst/>
          </a:prstGeom>
          <a:noFill/>
          <a:ln>
            <a:noFill/>
          </a:ln>
        </p:spPr>
      </p:pic>
      <p:pic>
        <p:nvPicPr>
          <p:cNvPr id="98" name="Google Shape;98;p19" title="Screenshot 2025-05-10 at 21.31.30.png"/>
          <p:cNvPicPr preferRelativeResize="0"/>
          <p:nvPr/>
        </p:nvPicPr>
        <p:blipFill>
          <a:blip r:embed="rId4">
            <a:alphaModFix/>
          </a:blip>
          <a:stretch>
            <a:fillRect/>
          </a:stretch>
        </p:blipFill>
        <p:spPr>
          <a:xfrm>
            <a:off x="63325" y="766151"/>
            <a:ext cx="4164449" cy="4377348"/>
          </a:xfrm>
          <a:prstGeom prst="rect">
            <a:avLst/>
          </a:prstGeom>
          <a:noFill/>
          <a:ln>
            <a:noFill/>
          </a:ln>
        </p:spPr>
      </p:pic>
      <p:sp>
        <p:nvSpPr>
          <p:cNvPr id="99" name="Google Shape;99;p19"/>
          <p:cNvSpPr txBox="1"/>
          <p:nvPr/>
        </p:nvSpPr>
        <p:spPr>
          <a:xfrm>
            <a:off x="6144000" y="35083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0000"/>
                </a:solidFill>
                <a:highlight>
                  <a:srgbClr val="141414"/>
                </a:highlight>
              </a:rPr>
              <a:t>80/20 train-test split</a:t>
            </a:r>
            <a:r>
              <a:rPr lang="en" sz="1800">
                <a:solidFill>
                  <a:srgbClr val="D8DEE9"/>
                </a:solidFill>
                <a:highlight>
                  <a:srgbClr val="141414"/>
                </a:highlight>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105" name="Google Shape;10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06" name="Google Shape;106;p20"/>
          <p:cNvSpPr txBox="1"/>
          <p:nvPr/>
        </p:nvSpPr>
        <p:spPr>
          <a:xfrm>
            <a:off x="0" y="0"/>
            <a:ext cx="3000000" cy="338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200"/>
              </a:spcBef>
              <a:spcAft>
                <a:spcPts val="200"/>
              </a:spcAft>
              <a:buNone/>
            </a:pPr>
            <a:endParaRPr sz="1000">
              <a:solidFill>
                <a:srgbClr val="D8DEE9"/>
              </a:solidFill>
              <a:highlight>
                <a:srgbClr val="141414"/>
              </a:highlight>
            </a:endParaRPr>
          </a:p>
        </p:txBody>
      </p:sp>
      <p:pic>
        <p:nvPicPr>
          <p:cNvPr id="107" name="Google Shape;107;p20" title="Screenshot 2025-05-10 at 20.54.17.png"/>
          <p:cNvPicPr preferRelativeResize="0"/>
          <p:nvPr/>
        </p:nvPicPr>
        <p:blipFill>
          <a:blip r:embed="rId3">
            <a:alphaModFix/>
          </a:blip>
          <a:stretch>
            <a:fillRect/>
          </a:stretch>
        </p:blipFill>
        <p:spPr>
          <a:xfrm>
            <a:off x="77106" y="0"/>
            <a:ext cx="4668488" cy="5143501"/>
          </a:xfrm>
          <a:prstGeom prst="rect">
            <a:avLst/>
          </a:prstGeom>
          <a:noFill/>
          <a:ln>
            <a:noFill/>
          </a:ln>
        </p:spPr>
      </p:pic>
      <p:pic>
        <p:nvPicPr>
          <p:cNvPr id="108" name="Google Shape;108;p20" title="Screenshot 2025-05-10 at 20.54.43.png"/>
          <p:cNvPicPr preferRelativeResize="0"/>
          <p:nvPr/>
        </p:nvPicPr>
        <p:blipFill>
          <a:blip r:embed="rId4">
            <a:alphaModFix/>
          </a:blip>
          <a:stretch>
            <a:fillRect/>
          </a:stretch>
        </p:blipFill>
        <p:spPr>
          <a:xfrm>
            <a:off x="4475506" y="0"/>
            <a:ext cx="4668488"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114" name="Google Shape;11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25000"/>
              </a:lnSpc>
              <a:spcBef>
                <a:spcPts val="1400"/>
              </a:spcBef>
              <a:spcAft>
                <a:spcPts val="0"/>
              </a:spcAft>
              <a:buNone/>
            </a:pPr>
            <a:r>
              <a:rPr lang="en" sz="1500" b="1" dirty="0">
                <a:solidFill>
                  <a:srgbClr val="D8DEE9"/>
                </a:solidFill>
                <a:highlight>
                  <a:srgbClr val="141414"/>
                </a:highlight>
              </a:rPr>
              <a:t>Definition of Turning Point</a:t>
            </a:r>
            <a:endParaRPr sz="1500" b="1" dirty="0">
              <a:solidFill>
                <a:srgbClr val="D8DEE9"/>
              </a:solidFill>
              <a:highlight>
                <a:srgbClr val="141414"/>
              </a:highlight>
            </a:endParaRPr>
          </a:p>
          <a:p>
            <a:pPr marL="609600" lvl="0" indent="-292100" algn="l" rtl="0">
              <a:spcBef>
                <a:spcPts val="600"/>
              </a:spcBef>
              <a:spcAft>
                <a:spcPts val="0"/>
              </a:spcAft>
              <a:buClr>
                <a:srgbClr val="D8DEE9"/>
              </a:buClr>
              <a:buSzPts val="1000"/>
              <a:buChar char="●"/>
            </a:pPr>
            <a:r>
              <a:rPr lang="en" sz="1000" dirty="0">
                <a:solidFill>
                  <a:srgbClr val="D8DEE9"/>
                </a:solidFill>
                <a:highlight>
                  <a:srgbClr val="141414"/>
                </a:highlight>
              </a:rPr>
              <a:t>A point where oil supply changes direction</a:t>
            </a:r>
            <a:endParaRPr sz="1000" dirty="0">
              <a:solidFill>
                <a:srgbClr val="D8DEE9"/>
              </a:solidFill>
              <a:highlight>
                <a:srgbClr val="141414"/>
              </a:highlight>
            </a:endParaRPr>
          </a:p>
          <a:p>
            <a:pPr marL="609600" lvl="0" indent="-292100" algn="l" rtl="0">
              <a:spcBef>
                <a:spcPts val="0"/>
              </a:spcBef>
              <a:spcAft>
                <a:spcPts val="0"/>
              </a:spcAft>
              <a:buClr>
                <a:srgbClr val="D8DEE9"/>
              </a:buClr>
              <a:buSzPts val="1000"/>
              <a:buChar char="●"/>
            </a:pPr>
            <a:r>
              <a:rPr lang="en" sz="1000" dirty="0">
                <a:solidFill>
                  <a:srgbClr val="D8DEE9"/>
                </a:solidFill>
                <a:highlight>
                  <a:srgbClr val="141414"/>
                </a:highlight>
              </a:rPr>
              <a:t>Can be either a peak (highest point) or a valley (lowest point)</a:t>
            </a:r>
            <a:endParaRPr sz="1000" dirty="0">
              <a:solidFill>
                <a:srgbClr val="D8DEE9"/>
              </a:solidFill>
              <a:highlight>
                <a:srgbClr val="141414"/>
              </a:highlight>
            </a:endParaRPr>
          </a:p>
          <a:p>
            <a:pPr marL="609600" lvl="0" indent="-292100" algn="l" rtl="0">
              <a:spcBef>
                <a:spcPts val="0"/>
              </a:spcBef>
              <a:spcAft>
                <a:spcPts val="0"/>
              </a:spcAft>
              <a:buClr>
                <a:srgbClr val="D8DEE9"/>
              </a:buClr>
              <a:buSzPts val="1000"/>
              <a:buChar char="●"/>
            </a:pPr>
            <a:r>
              <a:rPr lang="en" sz="1000" dirty="0">
                <a:solidFill>
                  <a:srgbClr val="D8DEE9"/>
                </a:solidFill>
                <a:highlight>
                  <a:srgbClr val="141414"/>
                </a:highlight>
              </a:rPr>
              <a:t>Marked as 1 (turning point) or 0 (not a turning point)</a:t>
            </a:r>
            <a:endParaRPr sz="1000" dirty="0">
              <a:solidFill>
                <a:srgbClr val="D8DEE9"/>
              </a:solidFill>
              <a:highlight>
                <a:srgbClr val="141414"/>
              </a:highlight>
            </a:endParaRPr>
          </a:p>
          <a:p>
            <a:pPr marL="0" lvl="0" indent="0" algn="l" rtl="0">
              <a:lnSpc>
                <a:spcPct val="125000"/>
              </a:lnSpc>
              <a:spcBef>
                <a:spcPts val="1400"/>
              </a:spcBef>
              <a:spcAft>
                <a:spcPts val="0"/>
              </a:spcAft>
              <a:buNone/>
            </a:pPr>
            <a:r>
              <a:rPr lang="en" sz="1500" b="1" dirty="0">
                <a:solidFill>
                  <a:srgbClr val="D8DEE9"/>
                </a:solidFill>
                <a:highlight>
                  <a:srgbClr val="141414"/>
                </a:highlight>
              </a:rPr>
              <a:t>How to Find Turning Points</a:t>
            </a:r>
            <a:endParaRPr sz="1500" b="1" dirty="0">
              <a:solidFill>
                <a:srgbClr val="D8DEE9"/>
              </a:solidFill>
              <a:highlight>
                <a:srgbClr val="141414"/>
              </a:highlight>
            </a:endParaRPr>
          </a:p>
          <a:p>
            <a:pPr marL="457200" lvl="0" indent="0" algn="l" rtl="0">
              <a:spcBef>
                <a:spcPts val="600"/>
              </a:spcBef>
              <a:spcAft>
                <a:spcPts val="0"/>
              </a:spcAft>
              <a:buNone/>
            </a:pPr>
            <a:r>
              <a:rPr lang="en" dirty="0" err="1">
                <a:solidFill>
                  <a:srgbClr val="D8DEE9"/>
                </a:solidFill>
                <a:highlight>
                  <a:srgbClr val="FF0000"/>
                </a:highlight>
              </a:rPr>
              <a:t>RandomForestClassifier</a:t>
            </a:r>
            <a:endParaRPr dirty="0">
              <a:solidFill>
                <a:srgbClr val="D8DEE9"/>
              </a:solidFill>
              <a:highlight>
                <a:srgbClr val="FF0000"/>
              </a:highlight>
            </a:endParaRPr>
          </a:p>
          <a:p>
            <a:pPr marL="838200" lvl="0" indent="-292100" algn="l" rtl="0">
              <a:spcBef>
                <a:spcPts val="200"/>
              </a:spcBef>
              <a:spcAft>
                <a:spcPts val="0"/>
              </a:spcAft>
              <a:buClr>
                <a:srgbClr val="D8DEE9"/>
              </a:buClr>
              <a:buSzPts val="1000"/>
              <a:buChar char="●"/>
            </a:pPr>
            <a:r>
              <a:rPr lang="en" sz="1000" dirty="0">
                <a:solidFill>
                  <a:srgbClr val="D8DEE9"/>
                </a:solidFill>
                <a:highlight>
                  <a:srgbClr val="141414"/>
                </a:highlight>
              </a:rPr>
              <a:t>An ensemble learning method using multiple decision trees</a:t>
            </a:r>
            <a:endParaRPr sz="1000" dirty="0">
              <a:solidFill>
                <a:srgbClr val="D8DEE9"/>
              </a:solidFill>
              <a:highlight>
                <a:srgbClr val="141414"/>
              </a:highlight>
            </a:endParaRPr>
          </a:p>
          <a:p>
            <a:pPr marL="838200" lvl="0" indent="-292100" algn="l" rtl="0">
              <a:spcBef>
                <a:spcPts val="0"/>
              </a:spcBef>
              <a:spcAft>
                <a:spcPts val="0"/>
              </a:spcAft>
              <a:buClr>
                <a:srgbClr val="D8DEE9"/>
              </a:buClr>
              <a:buSzPts val="1000"/>
              <a:buChar char="●"/>
            </a:pPr>
            <a:r>
              <a:rPr lang="en" sz="1000" dirty="0">
                <a:solidFill>
                  <a:srgbClr val="D8DEE9"/>
                </a:solidFill>
                <a:highlight>
                  <a:srgbClr val="141414"/>
                </a:highlight>
              </a:rPr>
              <a:t>Good for handling non-linear relationships and feature interactions</a:t>
            </a:r>
            <a:endParaRPr sz="1000" dirty="0">
              <a:solidFill>
                <a:srgbClr val="D8DEE9"/>
              </a:solidFill>
              <a:highlight>
                <a:srgbClr val="141414"/>
              </a:highlight>
            </a:endParaRPr>
          </a:p>
          <a:p>
            <a:pPr marL="457200" lvl="0" indent="0" algn="l" rtl="0">
              <a:spcBef>
                <a:spcPts val="200"/>
              </a:spcBef>
              <a:spcAft>
                <a:spcPts val="0"/>
              </a:spcAft>
              <a:buNone/>
            </a:pPr>
            <a:endParaRPr sz="1000" dirty="0">
              <a:solidFill>
                <a:srgbClr val="D8DEE9"/>
              </a:solidFill>
              <a:highlight>
                <a:srgbClr val="141414"/>
              </a:highlight>
            </a:endParaRPr>
          </a:p>
          <a:p>
            <a:pPr marL="0" lvl="0" indent="0" algn="l" rtl="0">
              <a:spcBef>
                <a:spcPts val="200"/>
              </a:spcBef>
              <a:spcAft>
                <a:spcPts val="0"/>
              </a:spcAft>
              <a:buNone/>
            </a:pPr>
            <a:endParaRPr sz="1000" dirty="0">
              <a:solidFill>
                <a:srgbClr val="D8DEE9"/>
              </a:solidFill>
              <a:highlight>
                <a:srgbClr val="141414"/>
              </a:highlight>
            </a:endParaRPr>
          </a:p>
          <a:p>
            <a:pPr marL="0" lvl="0" indent="0" algn="l" rtl="0">
              <a:spcBef>
                <a:spcPts val="200"/>
              </a:spcBef>
              <a:spcAft>
                <a:spcPts val="1200"/>
              </a:spcAft>
              <a:buNone/>
            </a:pPr>
            <a:endParaRPr dirty="0"/>
          </a:p>
        </p:txBody>
      </p:sp>
      <p:sp>
        <p:nvSpPr>
          <p:cNvPr id="115" name="Google Shape;115;p21"/>
          <p:cNvSpPr txBox="1">
            <a:spLocks noGrp="1"/>
          </p:cNvSpPr>
          <p:nvPr>
            <p:ph type="body" idx="1"/>
          </p:nvPr>
        </p:nvSpPr>
        <p:spPr>
          <a:xfrm>
            <a:off x="5516075" y="1335025"/>
            <a:ext cx="2757300" cy="2561100"/>
          </a:xfrm>
          <a:prstGeom prst="rect">
            <a:avLst/>
          </a:prstGeom>
        </p:spPr>
        <p:txBody>
          <a:bodyPr spcFirstLastPara="1" wrap="square" lIns="91425" tIns="91425" rIns="91425" bIns="91425" anchor="t" anchorCtr="0">
            <a:normAutofit fontScale="77500" lnSpcReduction="20000"/>
          </a:bodyPr>
          <a:lstStyle/>
          <a:p>
            <a:pPr marL="0" lvl="0" indent="0" algn="l" rtl="0">
              <a:spcBef>
                <a:spcPts val="200"/>
              </a:spcBef>
              <a:spcAft>
                <a:spcPts val="0"/>
              </a:spcAft>
              <a:buNone/>
            </a:pPr>
            <a:r>
              <a:rPr lang="en" sz="1000" dirty="0">
                <a:solidFill>
                  <a:srgbClr val="D8DEE9"/>
                </a:solidFill>
                <a:highlight>
                  <a:srgbClr val="141414"/>
                </a:highlight>
              </a:rPr>
              <a:t>Convert </a:t>
            </a:r>
            <a:r>
              <a:rPr lang="en" sz="900" dirty="0" err="1">
                <a:solidFill>
                  <a:srgbClr val="D8DEE9"/>
                </a:solidFill>
                <a:highlight>
                  <a:srgbClr val="141414"/>
                </a:highlight>
                <a:latin typeface="Courier New"/>
                <a:ea typeface="Courier New"/>
                <a:cs typeface="Courier New"/>
                <a:sym typeface="Courier New"/>
              </a:rPr>
              <a:t>is_turning_point</a:t>
            </a:r>
            <a:r>
              <a:rPr lang="en" sz="1000" dirty="0">
                <a:solidFill>
                  <a:srgbClr val="D8DEE9"/>
                </a:solidFill>
                <a:highlight>
                  <a:srgbClr val="141414"/>
                </a:highlight>
              </a:rPr>
              <a:t> to binary integer type</a:t>
            </a:r>
            <a:br>
              <a:rPr lang="en" sz="1000" dirty="0">
                <a:solidFill>
                  <a:srgbClr val="D8DEE9"/>
                </a:solidFill>
                <a:highlight>
                  <a:srgbClr val="141414"/>
                </a:highlight>
              </a:rPr>
            </a:br>
            <a:endParaRPr sz="1000" dirty="0">
              <a:solidFill>
                <a:srgbClr val="D8DEE9"/>
              </a:solidFill>
              <a:highlight>
                <a:srgbClr val="141414"/>
              </a:highlight>
            </a:endParaRPr>
          </a:p>
          <a:p>
            <a:pPr marL="0" lvl="0" indent="0" algn="l" rtl="0">
              <a:spcBef>
                <a:spcPts val="200"/>
              </a:spcBef>
              <a:spcAft>
                <a:spcPts val="0"/>
              </a:spcAft>
              <a:buNone/>
            </a:pPr>
            <a:r>
              <a:rPr lang="en" sz="1000" dirty="0">
                <a:solidFill>
                  <a:srgbClr val="D8DEE9"/>
                </a:solidFill>
                <a:highlight>
                  <a:srgbClr val="141414"/>
                </a:highlight>
              </a:rPr>
              <a:t>def </a:t>
            </a:r>
            <a:r>
              <a:rPr lang="en" sz="1000" dirty="0" err="1">
                <a:solidFill>
                  <a:srgbClr val="D8DEE9"/>
                </a:solidFill>
                <a:highlight>
                  <a:srgbClr val="141414"/>
                </a:highlight>
              </a:rPr>
              <a:t>mark_turning_points</a:t>
            </a:r>
            <a:r>
              <a:rPr lang="en" sz="1000" dirty="0">
                <a:solidFill>
                  <a:srgbClr val="D8DEE9"/>
                </a:solidFill>
                <a:highlight>
                  <a:srgbClr val="141414"/>
                </a:highlight>
              </a:rPr>
              <a:t>(data, </a:t>
            </a:r>
            <a:r>
              <a:rPr lang="en" sz="1000" dirty="0" err="1">
                <a:solidFill>
                  <a:srgbClr val="D8DEE9"/>
                </a:solidFill>
                <a:highlight>
                  <a:srgbClr val="141414"/>
                </a:highlight>
              </a:rPr>
              <a:t>value_col</a:t>
            </a:r>
            <a:r>
              <a:rPr lang="en" sz="1000" dirty="0">
                <a:solidFill>
                  <a:srgbClr val="D8DEE9"/>
                </a:solidFill>
                <a:highlight>
                  <a:srgbClr val="141414"/>
                </a:highlight>
              </a:rPr>
              <a:t>='</a:t>
            </a:r>
            <a:r>
              <a:rPr lang="en" sz="1000" dirty="0" err="1">
                <a:solidFill>
                  <a:srgbClr val="D8DEE9"/>
                </a:solidFill>
                <a:highlight>
                  <a:srgbClr val="141414"/>
                </a:highlight>
              </a:rPr>
              <a:t>value_supply</a:t>
            </a:r>
            <a:r>
              <a:rPr lang="en" sz="1000" dirty="0">
                <a:solidFill>
                  <a:srgbClr val="D8DEE9"/>
                </a:solidFill>
                <a:highlight>
                  <a:srgbClr val="141414"/>
                </a:highlight>
              </a:rPr>
              <a:t>', window=3):</a:t>
            </a:r>
            <a:endParaRPr sz="1000" dirty="0">
              <a:solidFill>
                <a:srgbClr val="D8DEE9"/>
              </a:solidFill>
              <a:highlight>
                <a:srgbClr val="141414"/>
              </a:highlight>
            </a:endParaRPr>
          </a:p>
          <a:p>
            <a:pPr marL="0" lvl="0" indent="0" algn="l" rtl="0">
              <a:spcBef>
                <a:spcPts val="200"/>
              </a:spcBef>
              <a:spcAft>
                <a:spcPts val="0"/>
              </a:spcAft>
              <a:buNone/>
            </a:pPr>
            <a:r>
              <a:rPr lang="en" sz="1000" dirty="0">
                <a:solidFill>
                  <a:srgbClr val="D8DEE9"/>
                </a:solidFill>
                <a:highlight>
                  <a:srgbClr val="141414"/>
                </a:highlight>
              </a:rPr>
              <a:t>    values = data[</a:t>
            </a:r>
            <a:r>
              <a:rPr lang="en" sz="1000" dirty="0" err="1">
                <a:solidFill>
                  <a:srgbClr val="D8DEE9"/>
                </a:solidFill>
                <a:highlight>
                  <a:srgbClr val="141414"/>
                </a:highlight>
              </a:rPr>
              <a:t>value_col</a:t>
            </a:r>
            <a:r>
              <a:rPr lang="en" sz="1000" dirty="0">
                <a:solidFill>
                  <a:srgbClr val="D8DEE9"/>
                </a:solidFill>
                <a:highlight>
                  <a:srgbClr val="141414"/>
                </a:highlight>
              </a:rPr>
              <a:t>].values</a:t>
            </a:r>
            <a:endParaRPr sz="1000" dirty="0">
              <a:solidFill>
                <a:srgbClr val="D8DEE9"/>
              </a:solidFill>
              <a:highlight>
                <a:srgbClr val="141414"/>
              </a:highlight>
            </a:endParaRPr>
          </a:p>
          <a:p>
            <a:pPr marL="0" lvl="0" indent="0" algn="l" rtl="0">
              <a:spcBef>
                <a:spcPts val="200"/>
              </a:spcBef>
              <a:spcAft>
                <a:spcPts val="0"/>
              </a:spcAft>
              <a:buNone/>
            </a:pPr>
            <a:r>
              <a:rPr lang="en" sz="1000" dirty="0">
                <a:solidFill>
                  <a:srgbClr val="D8DEE9"/>
                </a:solidFill>
                <a:highlight>
                  <a:srgbClr val="141414"/>
                </a:highlight>
              </a:rPr>
              <a:t>    </a:t>
            </a:r>
            <a:r>
              <a:rPr lang="en" sz="1000" dirty="0" err="1">
                <a:solidFill>
                  <a:srgbClr val="D8DEE9"/>
                </a:solidFill>
                <a:highlight>
                  <a:srgbClr val="141414"/>
                </a:highlight>
              </a:rPr>
              <a:t>is_turning</a:t>
            </a:r>
            <a:r>
              <a:rPr lang="en" sz="1000" dirty="0">
                <a:solidFill>
                  <a:srgbClr val="D8DEE9"/>
                </a:solidFill>
                <a:highlight>
                  <a:srgbClr val="141414"/>
                </a:highlight>
              </a:rPr>
              <a:t> = </a:t>
            </a:r>
            <a:r>
              <a:rPr lang="en" sz="1000" dirty="0" err="1">
                <a:solidFill>
                  <a:srgbClr val="D8DEE9"/>
                </a:solidFill>
                <a:highlight>
                  <a:srgbClr val="141414"/>
                </a:highlight>
              </a:rPr>
              <a:t>np.zeros</a:t>
            </a:r>
            <a:r>
              <a:rPr lang="en" sz="1000" dirty="0">
                <a:solidFill>
                  <a:srgbClr val="D8DEE9"/>
                </a:solidFill>
                <a:highlight>
                  <a:srgbClr val="141414"/>
                </a:highlight>
              </a:rPr>
              <a:t>(</a:t>
            </a:r>
            <a:r>
              <a:rPr lang="en" sz="1000" dirty="0" err="1">
                <a:solidFill>
                  <a:srgbClr val="D8DEE9"/>
                </a:solidFill>
                <a:highlight>
                  <a:srgbClr val="141414"/>
                </a:highlight>
              </a:rPr>
              <a:t>len</a:t>
            </a:r>
            <a:r>
              <a:rPr lang="en" sz="1000" dirty="0">
                <a:solidFill>
                  <a:srgbClr val="D8DEE9"/>
                </a:solidFill>
                <a:highlight>
                  <a:srgbClr val="141414"/>
                </a:highlight>
              </a:rPr>
              <a:t>(values), </a:t>
            </a:r>
            <a:r>
              <a:rPr lang="en" sz="1000" dirty="0" err="1">
                <a:solidFill>
                  <a:srgbClr val="D8DEE9"/>
                </a:solidFill>
                <a:highlight>
                  <a:srgbClr val="141414"/>
                </a:highlight>
              </a:rPr>
              <a:t>dtype</a:t>
            </a:r>
            <a:r>
              <a:rPr lang="en" sz="1000" dirty="0">
                <a:solidFill>
                  <a:srgbClr val="D8DEE9"/>
                </a:solidFill>
                <a:highlight>
                  <a:srgbClr val="141414"/>
                </a:highlight>
              </a:rPr>
              <a:t>=int)</a:t>
            </a:r>
            <a:endParaRPr sz="1000" dirty="0">
              <a:solidFill>
                <a:srgbClr val="D8DEE9"/>
              </a:solidFill>
              <a:highlight>
                <a:srgbClr val="141414"/>
              </a:highlight>
            </a:endParaRPr>
          </a:p>
          <a:p>
            <a:pPr marL="0" lvl="0" indent="0" algn="l" rtl="0">
              <a:spcBef>
                <a:spcPts val="200"/>
              </a:spcBef>
              <a:spcAft>
                <a:spcPts val="0"/>
              </a:spcAft>
              <a:buNone/>
            </a:pPr>
            <a:r>
              <a:rPr lang="en" sz="1000" dirty="0">
                <a:solidFill>
                  <a:srgbClr val="D8DEE9"/>
                </a:solidFill>
                <a:highlight>
                  <a:srgbClr val="141414"/>
                </a:highlight>
              </a:rPr>
              <a:t>    </a:t>
            </a:r>
            <a:r>
              <a:rPr lang="en" sz="1000" dirty="0" err="1">
                <a:solidFill>
                  <a:srgbClr val="D8DEE9"/>
                </a:solidFill>
                <a:highlight>
                  <a:srgbClr val="141414"/>
                </a:highlight>
              </a:rPr>
              <a:t>half_w</a:t>
            </a:r>
            <a:r>
              <a:rPr lang="en" sz="1000" dirty="0">
                <a:solidFill>
                  <a:srgbClr val="D8DEE9"/>
                </a:solidFill>
                <a:highlight>
                  <a:srgbClr val="141414"/>
                </a:highlight>
              </a:rPr>
              <a:t> = window // 2</a:t>
            </a:r>
            <a:endParaRPr sz="1000" dirty="0">
              <a:solidFill>
                <a:srgbClr val="D8DEE9"/>
              </a:solidFill>
              <a:highlight>
                <a:srgbClr val="141414"/>
              </a:highlight>
            </a:endParaRPr>
          </a:p>
          <a:p>
            <a:pPr marL="0" lvl="0" indent="0" algn="l" rtl="0">
              <a:spcBef>
                <a:spcPts val="200"/>
              </a:spcBef>
              <a:spcAft>
                <a:spcPts val="0"/>
              </a:spcAft>
              <a:buNone/>
            </a:pPr>
            <a:endParaRPr sz="1000" dirty="0">
              <a:solidFill>
                <a:srgbClr val="D8DEE9"/>
              </a:solidFill>
              <a:highlight>
                <a:srgbClr val="141414"/>
              </a:highlight>
            </a:endParaRPr>
          </a:p>
          <a:p>
            <a:pPr marL="0" lvl="0" indent="0" algn="l" rtl="0">
              <a:spcBef>
                <a:spcPts val="200"/>
              </a:spcBef>
              <a:spcAft>
                <a:spcPts val="0"/>
              </a:spcAft>
              <a:buNone/>
            </a:pPr>
            <a:r>
              <a:rPr lang="en" sz="1000" dirty="0">
                <a:solidFill>
                  <a:srgbClr val="D8DEE9"/>
                </a:solidFill>
                <a:highlight>
                  <a:srgbClr val="141414"/>
                </a:highlight>
              </a:rPr>
              <a:t>    for </a:t>
            </a:r>
            <a:r>
              <a:rPr lang="en" sz="1000" dirty="0" err="1">
                <a:solidFill>
                  <a:srgbClr val="D8DEE9"/>
                </a:solidFill>
                <a:highlight>
                  <a:srgbClr val="141414"/>
                </a:highlight>
              </a:rPr>
              <a:t>i</a:t>
            </a:r>
            <a:r>
              <a:rPr lang="en" sz="1000" dirty="0">
                <a:solidFill>
                  <a:srgbClr val="D8DEE9"/>
                </a:solidFill>
                <a:highlight>
                  <a:srgbClr val="141414"/>
                </a:highlight>
              </a:rPr>
              <a:t> in range(</a:t>
            </a:r>
            <a:r>
              <a:rPr lang="en" sz="1000" dirty="0" err="1">
                <a:solidFill>
                  <a:srgbClr val="D8DEE9"/>
                </a:solidFill>
                <a:highlight>
                  <a:srgbClr val="141414"/>
                </a:highlight>
              </a:rPr>
              <a:t>half_w</a:t>
            </a:r>
            <a:r>
              <a:rPr lang="en" sz="1000" dirty="0">
                <a:solidFill>
                  <a:srgbClr val="D8DEE9"/>
                </a:solidFill>
                <a:highlight>
                  <a:srgbClr val="141414"/>
                </a:highlight>
              </a:rPr>
              <a:t>, </a:t>
            </a:r>
            <a:r>
              <a:rPr lang="en" sz="1000" dirty="0" err="1">
                <a:solidFill>
                  <a:srgbClr val="D8DEE9"/>
                </a:solidFill>
                <a:highlight>
                  <a:srgbClr val="141414"/>
                </a:highlight>
              </a:rPr>
              <a:t>len</a:t>
            </a:r>
            <a:r>
              <a:rPr lang="en" sz="1000" dirty="0">
                <a:solidFill>
                  <a:srgbClr val="D8DEE9"/>
                </a:solidFill>
                <a:highlight>
                  <a:srgbClr val="141414"/>
                </a:highlight>
              </a:rPr>
              <a:t>(values) - </a:t>
            </a:r>
            <a:r>
              <a:rPr lang="en" sz="1000" dirty="0" err="1">
                <a:solidFill>
                  <a:srgbClr val="D8DEE9"/>
                </a:solidFill>
                <a:highlight>
                  <a:srgbClr val="141414"/>
                </a:highlight>
              </a:rPr>
              <a:t>half_w</a:t>
            </a:r>
            <a:r>
              <a:rPr lang="en" sz="1000" dirty="0">
                <a:solidFill>
                  <a:srgbClr val="D8DEE9"/>
                </a:solidFill>
                <a:highlight>
                  <a:srgbClr val="141414"/>
                </a:highlight>
              </a:rPr>
              <a:t>):</a:t>
            </a:r>
            <a:endParaRPr sz="1000" dirty="0">
              <a:solidFill>
                <a:srgbClr val="D8DEE9"/>
              </a:solidFill>
              <a:highlight>
                <a:srgbClr val="141414"/>
              </a:highlight>
            </a:endParaRPr>
          </a:p>
          <a:p>
            <a:pPr marL="0" lvl="0" indent="0" algn="l" rtl="0">
              <a:spcBef>
                <a:spcPts val="200"/>
              </a:spcBef>
              <a:spcAft>
                <a:spcPts val="0"/>
              </a:spcAft>
              <a:buNone/>
            </a:pPr>
            <a:r>
              <a:rPr lang="en" sz="1000" dirty="0">
                <a:solidFill>
                  <a:srgbClr val="D8DEE9"/>
                </a:solidFill>
                <a:highlight>
                  <a:srgbClr val="141414"/>
                </a:highlight>
              </a:rPr>
              <a:t>        </a:t>
            </a:r>
            <a:r>
              <a:rPr lang="en" sz="1000" dirty="0" err="1">
                <a:solidFill>
                  <a:srgbClr val="D8DEE9"/>
                </a:solidFill>
                <a:highlight>
                  <a:srgbClr val="141414"/>
                </a:highlight>
              </a:rPr>
              <a:t>window_slice</a:t>
            </a:r>
            <a:r>
              <a:rPr lang="en" sz="1000" dirty="0">
                <a:solidFill>
                  <a:srgbClr val="D8DEE9"/>
                </a:solidFill>
                <a:highlight>
                  <a:srgbClr val="141414"/>
                </a:highlight>
              </a:rPr>
              <a:t> = values[</a:t>
            </a:r>
            <a:r>
              <a:rPr lang="en" sz="1000" dirty="0" err="1">
                <a:solidFill>
                  <a:srgbClr val="D8DEE9"/>
                </a:solidFill>
                <a:highlight>
                  <a:srgbClr val="141414"/>
                </a:highlight>
              </a:rPr>
              <a:t>i</a:t>
            </a:r>
            <a:r>
              <a:rPr lang="en" sz="1000" dirty="0">
                <a:solidFill>
                  <a:srgbClr val="D8DEE9"/>
                </a:solidFill>
                <a:highlight>
                  <a:srgbClr val="141414"/>
                </a:highlight>
              </a:rPr>
              <a:t> - </a:t>
            </a:r>
            <a:r>
              <a:rPr lang="en" sz="1000" dirty="0" err="1">
                <a:solidFill>
                  <a:srgbClr val="D8DEE9"/>
                </a:solidFill>
                <a:highlight>
                  <a:srgbClr val="141414"/>
                </a:highlight>
              </a:rPr>
              <a:t>half_w</a:t>
            </a:r>
            <a:r>
              <a:rPr lang="en" sz="1000" dirty="0">
                <a:solidFill>
                  <a:srgbClr val="D8DEE9"/>
                </a:solidFill>
                <a:highlight>
                  <a:srgbClr val="141414"/>
                </a:highlight>
              </a:rPr>
              <a:t>: </a:t>
            </a:r>
            <a:r>
              <a:rPr lang="en" sz="1000" dirty="0" err="1">
                <a:solidFill>
                  <a:srgbClr val="D8DEE9"/>
                </a:solidFill>
                <a:highlight>
                  <a:srgbClr val="141414"/>
                </a:highlight>
              </a:rPr>
              <a:t>i</a:t>
            </a:r>
            <a:r>
              <a:rPr lang="en" sz="1000" dirty="0">
                <a:solidFill>
                  <a:srgbClr val="D8DEE9"/>
                </a:solidFill>
                <a:highlight>
                  <a:srgbClr val="141414"/>
                </a:highlight>
              </a:rPr>
              <a:t> + </a:t>
            </a:r>
            <a:r>
              <a:rPr lang="en" sz="1000" dirty="0" err="1">
                <a:solidFill>
                  <a:srgbClr val="D8DEE9"/>
                </a:solidFill>
                <a:highlight>
                  <a:srgbClr val="141414"/>
                </a:highlight>
              </a:rPr>
              <a:t>half_w</a:t>
            </a:r>
            <a:r>
              <a:rPr lang="en" sz="1000" dirty="0">
                <a:solidFill>
                  <a:srgbClr val="D8DEE9"/>
                </a:solidFill>
                <a:highlight>
                  <a:srgbClr val="141414"/>
                </a:highlight>
              </a:rPr>
              <a:t> + 1]</a:t>
            </a:r>
            <a:endParaRPr sz="1000" dirty="0">
              <a:solidFill>
                <a:srgbClr val="D8DEE9"/>
              </a:solidFill>
              <a:highlight>
                <a:srgbClr val="141414"/>
              </a:highlight>
            </a:endParaRPr>
          </a:p>
          <a:p>
            <a:pPr marL="0" lvl="0" indent="0" algn="l" rtl="0">
              <a:spcBef>
                <a:spcPts val="200"/>
              </a:spcBef>
              <a:spcAft>
                <a:spcPts val="0"/>
              </a:spcAft>
              <a:buNone/>
            </a:pPr>
            <a:r>
              <a:rPr lang="en" sz="1000" dirty="0">
                <a:solidFill>
                  <a:srgbClr val="D8DEE9"/>
                </a:solidFill>
                <a:highlight>
                  <a:srgbClr val="141414"/>
                </a:highlight>
              </a:rPr>
              <a:t>        center = </a:t>
            </a:r>
            <a:r>
              <a:rPr lang="en" sz="1000" dirty="0" err="1">
                <a:solidFill>
                  <a:srgbClr val="D8DEE9"/>
                </a:solidFill>
                <a:highlight>
                  <a:srgbClr val="141414"/>
                </a:highlight>
              </a:rPr>
              <a:t>window_slice</a:t>
            </a:r>
            <a:r>
              <a:rPr lang="en" sz="1000" dirty="0">
                <a:solidFill>
                  <a:srgbClr val="D8DEE9"/>
                </a:solidFill>
                <a:highlight>
                  <a:srgbClr val="141414"/>
                </a:highlight>
              </a:rPr>
              <a:t>[</a:t>
            </a:r>
            <a:r>
              <a:rPr lang="en" sz="1000" dirty="0" err="1">
                <a:solidFill>
                  <a:srgbClr val="D8DEE9"/>
                </a:solidFill>
                <a:highlight>
                  <a:srgbClr val="141414"/>
                </a:highlight>
              </a:rPr>
              <a:t>half_w</a:t>
            </a:r>
            <a:r>
              <a:rPr lang="en" sz="1000" dirty="0">
                <a:solidFill>
                  <a:srgbClr val="D8DEE9"/>
                </a:solidFill>
                <a:highlight>
                  <a:srgbClr val="141414"/>
                </a:highlight>
              </a:rPr>
              <a:t>]</a:t>
            </a:r>
            <a:endParaRPr sz="1000" dirty="0">
              <a:solidFill>
                <a:srgbClr val="D8DEE9"/>
              </a:solidFill>
              <a:highlight>
                <a:srgbClr val="141414"/>
              </a:highlight>
            </a:endParaRPr>
          </a:p>
          <a:p>
            <a:pPr marL="0" lvl="0" indent="0" algn="l" rtl="0">
              <a:spcBef>
                <a:spcPts val="200"/>
              </a:spcBef>
              <a:spcAft>
                <a:spcPts val="0"/>
              </a:spcAft>
              <a:buNone/>
            </a:pPr>
            <a:r>
              <a:rPr lang="en" sz="1000" dirty="0">
                <a:solidFill>
                  <a:srgbClr val="D8DEE9"/>
                </a:solidFill>
                <a:highlight>
                  <a:srgbClr val="141414"/>
                </a:highlight>
              </a:rPr>
              <a:t>        if center == </a:t>
            </a:r>
            <a:r>
              <a:rPr lang="en" sz="1000" dirty="0" err="1">
                <a:solidFill>
                  <a:srgbClr val="D8DEE9"/>
                </a:solidFill>
                <a:highlight>
                  <a:srgbClr val="141414"/>
                </a:highlight>
              </a:rPr>
              <a:t>np.max</a:t>
            </a:r>
            <a:r>
              <a:rPr lang="en" sz="1000" dirty="0">
                <a:solidFill>
                  <a:srgbClr val="D8DEE9"/>
                </a:solidFill>
                <a:highlight>
                  <a:srgbClr val="141414"/>
                </a:highlight>
              </a:rPr>
              <a:t>(</a:t>
            </a:r>
            <a:r>
              <a:rPr lang="en" sz="1000" dirty="0" err="1">
                <a:solidFill>
                  <a:srgbClr val="D8DEE9"/>
                </a:solidFill>
                <a:highlight>
                  <a:srgbClr val="141414"/>
                </a:highlight>
              </a:rPr>
              <a:t>window_slice</a:t>
            </a:r>
            <a:r>
              <a:rPr lang="en" sz="1000" dirty="0">
                <a:solidFill>
                  <a:srgbClr val="D8DEE9"/>
                </a:solidFill>
                <a:highlight>
                  <a:srgbClr val="141414"/>
                </a:highlight>
              </a:rPr>
              <a:t>) or center == </a:t>
            </a:r>
            <a:r>
              <a:rPr lang="en" sz="1000" dirty="0" err="1">
                <a:solidFill>
                  <a:srgbClr val="D8DEE9"/>
                </a:solidFill>
                <a:highlight>
                  <a:srgbClr val="141414"/>
                </a:highlight>
              </a:rPr>
              <a:t>np.min</a:t>
            </a:r>
            <a:r>
              <a:rPr lang="en" sz="1000" dirty="0">
                <a:solidFill>
                  <a:srgbClr val="D8DEE9"/>
                </a:solidFill>
                <a:highlight>
                  <a:srgbClr val="141414"/>
                </a:highlight>
              </a:rPr>
              <a:t>(</a:t>
            </a:r>
            <a:r>
              <a:rPr lang="en" sz="1000" dirty="0" err="1">
                <a:solidFill>
                  <a:srgbClr val="D8DEE9"/>
                </a:solidFill>
                <a:highlight>
                  <a:srgbClr val="141414"/>
                </a:highlight>
              </a:rPr>
              <a:t>window_slice</a:t>
            </a:r>
            <a:r>
              <a:rPr lang="en" sz="1000" dirty="0">
                <a:solidFill>
                  <a:srgbClr val="D8DEE9"/>
                </a:solidFill>
                <a:highlight>
                  <a:srgbClr val="141414"/>
                </a:highlight>
              </a:rPr>
              <a:t>):</a:t>
            </a:r>
            <a:endParaRPr sz="1000" dirty="0">
              <a:solidFill>
                <a:srgbClr val="D8DEE9"/>
              </a:solidFill>
              <a:highlight>
                <a:srgbClr val="141414"/>
              </a:highlight>
            </a:endParaRPr>
          </a:p>
          <a:p>
            <a:pPr marL="0" lvl="0" indent="0" algn="l" rtl="0">
              <a:spcBef>
                <a:spcPts val="200"/>
              </a:spcBef>
              <a:spcAft>
                <a:spcPts val="0"/>
              </a:spcAft>
              <a:buNone/>
            </a:pPr>
            <a:r>
              <a:rPr lang="en" sz="1000" dirty="0">
                <a:solidFill>
                  <a:srgbClr val="D8DEE9"/>
                </a:solidFill>
                <a:highlight>
                  <a:srgbClr val="141414"/>
                </a:highlight>
              </a:rPr>
              <a:t>            </a:t>
            </a:r>
            <a:r>
              <a:rPr lang="en" sz="1000" dirty="0" err="1">
                <a:solidFill>
                  <a:srgbClr val="D8DEE9"/>
                </a:solidFill>
                <a:highlight>
                  <a:srgbClr val="141414"/>
                </a:highlight>
              </a:rPr>
              <a:t>is_turning</a:t>
            </a:r>
            <a:r>
              <a:rPr lang="en" sz="1000" dirty="0">
                <a:solidFill>
                  <a:srgbClr val="D8DEE9"/>
                </a:solidFill>
                <a:highlight>
                  <a:srgbClr val="141414"/>
                </a:highlight>
              </a:rPr>
              <a:t>[</a:t>
            </a:r>
            <a:r>
              <a:rPr lang="en" sz="1000" dirty="0" err="1">
                <a:solidFill>
                  <a:srgbClr val="D8DEE9"/>
                </a:solidFill>
                <a:highlight>
                  <a:srgbClr val="141414"/>
                </a:highlight>
              </a:rPr>
              <a:t>i</a:t>
            </a:r>
            <a:r>
              <a:rPr lang="en" sz="1000" dirty="0">
                <a:solidFill>
                  <a:srgbClr val="D8DEE9"/>
                </a:solidFill>
                <a:highlight>
                  <a:srgbClr val="141414"/>
                </a:highlight>
              </a:rPr>
              <a:t>] = 1</a:t>
            </a:r>
            <a:endParaRPr sz="1000" dirty="0">
              <a:solidFill>
                <a:srgbClr val="D8DEE9"/>
              </a:solidFill>
              <a:highlight>
                <a:srgbClr val="141414"/>
              </a:highlight>
            </a:endParaRPr>
          </a:p>
          <a:p>
            <a:pPr marL="0" lvl="0" indent="0" algn="l" rtl="0">
              <a:spcBef>
                <a:spcPts val="200"/>
              </a:spcBef>
              <a:spcAft>
                <a:spcPts val="0"/>
              </a:spcAft>
              <a:buNone/>
            </a:pPr>
            <a:endParaRPr sz="1000" dirty="0">
              <a:solidFill>
                <a:srgbClr val="D8DEE9"/>
              </a:solidFill>
              <a:highlight>
                <a:srgbClr val="141414"/>
              </a:highlight>
            </a:endParaRPr>
          </a:p>
          <a:p>
            <a:pPr marL="0" lvl="0" indent="0" algn="l" rtl="0">
              <a:spcBef>
                <a:spcPts val="200"/>
              </a:spcBef>
              <a:spcAft>
                <a:spcPts val="0"/>
              </a:spcAft>
              <a:buNone/>
            </a:pPr>
            <a:r>
              <a:rPr lang="en" sz="1000" dirty="0">
                <a:solidFill>
                  <a:srgbClr val="D8DEE9"/>
                </a:solidFill>
                <a:highlight>
                  <a:srgbClr val="141414"/>
                </a:highlight>
              </a:rPr>
              <a:t>    data['</a:t>
            </a:r>
            <a:r>
              <a:rPr lang="en" sz="1000" dirty="0" err="1">
                <a:solidFill>
                  <a:srgbClr val="D8DEE9"/>
                </a:solidFill>
                <a:highlight>
                  <a:srgbClr val="141414"/>
                </a:highlight>
              </a:rPr>
              <a:t>is_turning_point</a:t>
            </a:r>
            <a:r>
              <a:rPr lang="en" sz="1000" dirty="0">
                <a:solidFill>
                  <a:srgbClr val="D8DEE9"/>
                </a:solidFill>
                <a:highlight>
                  <a:srgbClr val="141414"/>
                </a:highlight>
              </a:rPr>
              <a:t>'] = </a:t>
            </a:r>
            <a:r>
              <a:rPr lang="en" sz="1000" dirty="0" err="1">
                <a:solidFill>
                  <a:srgbClr val="D8DEE9"/>
                </a:solidFill>
                <a:highlight>
                  <a:srgbClr val="141414"/>
                </a:highlight>
              </a:rPr>
              <a:t>is_turning</a:t>
            </a:r>
            <a:endParaRPr sz="1000" dirty="0">
              <a:solidFill>
                <a:srgbClr val="D8DEE9"/>
              </a:solidFill>
              <a:highlight>
                <a:srgbClr val="141414"/>
              </a:highlight>
            </a:endParaRPr>
          </a:p>
          <a:p>
            <a:pPr marL="0" lvl="0" indent="0" algn="l" rtl="0">
              <a:spcBef>
                <a:spcPts val="200"/>
              </a:spcBef>
              <a:spcAft>
                <a:spcPts val="200"/>
              </a:spcAft>
              <a:buNone/>
            </a:pPr>
            <a:r>
              <a:rPr lang="en" sz="1000" dirty="0">
                <a:solidFill>
                  <a:srgbClr val="D8DEE9"/>
                </a:solidFill>
                <a:highlight>
                  <a:srgbClr val="141414"/>
                </a:highlight>
              </a:rPr>
              <a:t>    return data</a:t>
            </a:r>
            <a:endParaRPr sz="1000" dirty="0">
              <a:solidFill>
                <a:srgbClr val="D8DEE9"/>
              </a:solidFill>
              <a:highlight>
                <a:srgbClr val="141414"/>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42625" y="41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a:t>
            </a:r>
            <a:endParaRPr dirty="0"/>
          </a:p>
        </p:txBody>
      </p:sp>
      <p:sp>
        <p:nvSpPr>
          <p:cNvPr id="121" name="Google Shape;121;p22"/>
          <p:cNvSpPr txBox="1"/>
          <p:nvPr/>
        </p:nvSpPr>
        <p:spPr>
          <a:xfrm>
            <a:off x="600250" y="4176050"/>
            <a:ext cx="4108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endParaRPr>
          </a:p>
          <a:p>
            <a:pPr marL="0" lvl="0" indent="0" algn="l" rtl="0">
              <a:spcBef>
                <a:spcPts val="0"/>
              </a:spcBef>
              <a:spcAft>
                <a:spcPts val="0"/>
              </a:spcAft>
              <a:buNone/>
            </a:pPr>
            <a:endParaRPr sz="1200">
              <a:solidFill>
                <a:schemeClr val="lt1"/>
              </a:solidFill>
            </a:endParaRPr>
          </a:p>
          <a:p>
            <a:pPr marL="0" lvl="0" indent="0" algn="l" rtl="0">
              <a:spcBef>
                <a:spcPts val="0"/>
              </a:spcBef>
              <a:spcAft>
                <a:spcPts val="0"/>
              </a:spcAft>
              <a:buNone/>
            </a:pPr>
            <a:r>
              <a:rPr lang="en" sz="1200" b="1">
                <a:solidFill>
                  <a:srgbClr val="FF0000"/>
                </a:solidFill>
              </a:rPr>
              <a:t>    accuracy                  0.82                       38</a:t>
            </a:r>
            <a:endParaRPr sz="1200" b="1">
              <a:solidFill>
                <a:srgbClr val="FF0000"/>
              </a:solidFill>
            </a:endParaRPr>
          </a:p>
          <a:p>
            <a:pPr marL="0" lvl="0" indent="0" algn="l" rtl="0">
              <a:spcBef>
                <a:spcPts val="0"/>
              </a:spcBef>
              <a:spcAft>
                <a:spcPts val="0"/>
              </a:spcAft>
              <a:buNone/>
            </a:pPr>
            <a:endParaRPr sz="1200">
              <a:solidFill>
                <a:schemeClr val="lt1"/>
              </a:solidFill>
            </a:endParaRPr>
          </a:p>
        </p:txBody>
      </p:sp>
      <p:pic>
        <p:nvPicPr>
          <p:cNvPr id="122" name="Google Shape;122;p22" title="wti_with_turning_points.png"/>
          <p:cNvPicPr preferRelativeResize="0"/>
          <p:nvPr/>
        </p:nvPicPr>
        <p:blipFill>
          <a:blip r:embed="rId3">
            <a:alphaModFix/>
          </a:blip>
          <a:stretch>
            <a:fillRect/>
          </a:stretch>
        </p:blipFill>
        <p:spPr>
          <a:xfrm>
            <a:off x="721075" y="614125"/>
            <a:ext cx="6739727" cy="3369900"/>
          </a:xfrm>
          <a:prstGeom prst="rect">
            <a:avLst/>
          </a:prstGeom>
          <a:noFill/>
          <a:ln>
            <a:noFill/>
          </a:ln>
        </p:spPr>
      </p:pic>
      <p:sp>
        <p:nvSpPr>
          <p:cNvPr id="123" name="Google Shape;123;p22"/>
          <p:cNvSpPr txBox="1"/>
          <p:nvPr/>
        </p:nvSpPr>
        <p:spPr>
          <a:xfrm>
            <a:off x="721075" y="41760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80/20 train-test split</a:t>
            </a:r>
            <a:r>
              <a:rPr lang="en" sz="1800">
                <a:solidFill>
                  <a:srgbClr val="D8DEE9"/>
                </a:solidFill>
                <a:highlight>
                  <a:srgbClr val="141414"/>
                </a:highlight>
              </a:rPr>
              <a:t>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1375</Words>
  <Application>Microsoft Macintosh PowerPoint</Application>
  <PresentationFormat>On-screen Show (16:9)</PresentationFormat>
  <Paragraphs>133</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-apple-system</vt:lpstr>
      <vt:lpstr>Arial</vt:lpstr>
      <vt:lpstr>Courier New</vt:lpstr>
      <vt:lpstr>Simple Light</vt:lpstr>
      <vt:lpstr>PowerPoint Presentation</vt:lpstr>
      <vt:lpstr>Background</vt:lpstr>
      <vt:lpstr>Objective</vt:lpstr>
      <vt:lpstr>Data</vt:lpstr>
      <vt:lpstr>Final Integrated Dataset </vt:lpstr>
      <vt:lpstr>Final Model 4</vt:lpstr>
      <vt:lpstr>PowerPoint Presentation</vt:lpstr>
      <vt:lpstr>PowerPoint Presentation</vt:lpstr>
      <vt:lpstr>Results</vt:lpstr>
      <vt:lpstr>Results</vt:lpstr>
      <vt:lpstr>Feature Importance </vt:lpstr>
      <vt:lpstr>PowerPoint Presentation</vt:lpstr>
      <vt:lpstr>Model 1</vt:lpstr>
      <vt:lpstr>Model 2</vt:lpstr>
      <vt:lpstr>Model 3</vt:lpstr>
      <vt:lpstr>Further improvements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Xu, Fangyuan</cp:lastModifiedBy>
  <cp:revision>2</cp:revision>
  <dcterms:modified xsi:type="dcterms:W3CDTF">2025-05-12T04:02:07Z</dcterms:modified>
</cp:coreProperties>
</file>